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3" r:id="rId1"/>
  </p:sldMasterIdLst>
  <p:notesMasterIdLst>
    <p:notesMasterId r:id="rId19"/>
  </p:notesMasterIdLst>
  <p:handoutMasterIdLst>
    <p:handoutMasterId r:id="rId20"/>
  </p:handoutMasterIdLst>
  <p:sldIdLst>
    <p:sldId id="1287" r:id="rId2"/>
    <p:sldId id="1301" r:id="rId3"/>
    <p:sldId id="344" r:id="rId4"/>
    <p:sldId id="1220" r:id="rId5"/>
    <p:sldId id="1282" r:id="rId6"/>
    <p:sldId id="1285" r:id="rId7"/>
    <p:sldId id="1283" r:id="rId8"/>
    <p:sldId id="1284" r:id="rId9"/>
    <p:sldId id="1221" r:id="rId10"/>
    <p:sldId id="1300" r:id="rId11"/>
    <p:sldId id="978" r:id="rId12"/>
    <p:sldId id="966" r:id="rId13"/>
    <p:sldId id="1299" r:id="rId14"/>
    <p:sldId id="1302" r:id="rId15"/>
    <p:sldId id="1304" r:id="rId16"/>
    <p:sldId id="1241" r:id="rId17"/>
    <p:sldId id="1291" r:id="rId18"/>
  </p:sldIdLst>
  <p:sldSz cx="12192000" cy="685800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DDDDDD"/>
    <a:srgbClr val="FFFFCC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0533" autoAdjust="0"/>
  </p:normalViewPr>
  <p:slideViewPr>
    <p:cSldViewPr snapToGrid="0">
      <p:cViewPr varScale="1">
        <p:scale>
          <a:sx n="123" d="100"/>
          <a:sy n="123" d="100"/>
        </p:scale>
        <p:origin x="789" y="79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4016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3235"/>
    </p:cViewPr>
  </p:sorter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697" y="1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25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697" y="6456325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B327118-9B9A-4DAE-8FD2-5E4BF1A6CEC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039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697" y="1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7163" y="509588"/>
            <a:ext cx="4532312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202" y="3228706"/>
            <a:ext cx="7942238" cy="305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25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697" y="6456325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B718C63-B0D3-4130-ADEF-0C8B4717D78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736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Calc on 3 stages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718C63-B0D3-4130-ADEF-0C8B4717D78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019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https://implementationscience.biomedcentral.com/articles/10.1186/s13012-018-0821-y/figures/1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718C63-B0D3-4130-ADEF-0C8B4717D78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360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These are </a:t>
            </a:r>
            <a:r>
              <a:rPr lang="nl-NL" dirty="0" err="1"/>
              <a:t>some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forms</a:t>
            </a:r>
            <a:r>
              <a:rPr lang="nl-NL" dirty="0"/>
              <a:t> assessment of </a:t>
            </a:r>
            <a:r>
              <a:rPr lang="nl-NL" dirty="0" err="1"/>
              <a:t>individual</a:t>
            </a:r>
            <a:r>
              <a:rPr lang="nl-NL" dirty="0"/>
              <a:t> </a:t>
            </a:r>
            <a:r>
              <a:rPr lang="nl-NL" dirty="0" err="1"/>
              <a:t>researchers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take.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2F1F0-3F5A-44B2-80AB-C8DDD3FC527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280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Moher D, Bouter L, Kleinert S, Glasziou P, Sham MH, Barbour V, Coriat AM, Foeger N, Dirnagl U. The Hong Kong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principles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assessing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researchers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fostering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research integrity. PLoS Biology 2020; 18: e3000737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https://journals.plos.org/plosbiology/article?id=10.1371/journal.pbio.3000737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D622F-A638-4F73-9DA6-2CDFDB8C6CB7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4587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developped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indicators of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responsible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research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practices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should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acknowledged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assessment of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researchers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Moher D, Bouter L, Kleinert S, Glasziou P, Sham MH, Barbour V, Coriat AM, Foeger N, Dirnagl U. The Hong Kong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principles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assessing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researchers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fostering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research integrity. PLoS Biology 2020; 18: e3000737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https://journals.plos.org/plosbiology/article?id=10.1371/journal.pbio.3000737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B2F1F0-3F5A-44B2-80AB-C8DDD3FC527E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9235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54B7-11AF-4BD9-8B7F-3FB209EF3961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19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6EFEE1-EC9A-4378-87D3-58CCECBCB45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80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CC783-4186-46EE-BEE1-5296FB380037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127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106049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352A68-F2BC-4819-A19F-C6D1D1D8BA5C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767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811EE8-EEF4-4C0F-9796-925D0D3D321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58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C43901-1D38-459B-A8F7-10EB6BA4062F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91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4BCBEC-3F5E-4157-BA90-56C314E72F06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287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102F0-0132-4B10-99D2-E038A0750CB3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24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CE8A85-F881-4FA3-B51E-AC8130A094C5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663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B8C5B8-1D0E-49ED-887E-98A0496B40D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852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3E313D-6639-4290-BC4D-5AC65F3347E1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45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43F27C9-246C-4BC8-AA0D-02A056272608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849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4" r:id="rId1"/>
    <p:sldLayoutId id="2147484175" r:id="rId2"/>
    <p:sldLayoutId id="2147484176" r:id="rId3"/>
    <p:sldLayoutId id="2147484177" r:id="rId4"/>
    <p:sldLayoutId id="2147484178" r:id="rId5"/>
    <p:sldLayoutId id="2147484179" r:id="rId6"/>
    <p:sldLayoutId id="2147484180" r:id="rId7"/>
    <p:sldLayoutId id="2147484181" r:id="rId8"/>
    <p:sldLayoutId id="2147484182" r:id="rId9"/>
    <p:sldLayoutId id="2147484183" r:id="rId10"/>
    <p:sldLayoutId id="2147484184" r:id="rId11"/>
    <p:sldLayoutId id="21474841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aus-rn.org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researchwaste.net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tidierguide.org/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09109" y="1838130"/>
            <a:ext cx="10515600" cy="1295063"/>
          </a:xfrm>
        </p:spPr>
        <p:txBody>
          <a:bodyPr>
            <a:noAutofit/>
          </a:bodyPr>
          <a:lstStyle/>
          <a:p>
            <a:r>
              <a:rPr lang="en-AU" sz="6000" dirty="0"/>
              <a:t>Research Quality and the Hong Kong Principles</a:t>
            </a:r>
            <a:br>
              <a:rPr lang="en-AU" sz="5400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AU" sz="3600" dirty="0"/>
              <a:t>Professor Paul Glasziou </a:t>
            </a:r>
            <a:br>
              <a:rPr lang="en-AU" sz="3600" dirty="0"/>
            </a:br>
            <a:r>
              <a:rPr lang="en-AU" sz="2400" dirty="0"/>
              <a:t>(with thanks to Lex Bouter &amp; David Moher)</a:t>
            </a:r>
            <a:br>
              <a:rPr lang="en-AU" sz="2400" dirty="0"/>
            </a:br>
            <a:endParaRPr lang="en-AU" sz="3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BCFFAD2-4AD5-43F3-A613-6D758EC054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109" y="4395137"/>
            <a:ext cx="5138222" cy="813027"/>
          </a:xfrm>
          <a:prstGeom prst="rect">
            <a:avLst/>
          </a:prstGeom>
        </p:spPr>
      </p:pic>
      <p:pic>
        <p:nvPicPr>
          <p:cNvPr id="10" name="Picture 1">
            <a:extLst>
              <a:ext uri="{FF2B5EF4-FFF2-40B4-BE49-F238E27FC236}">
                <a16:creationId xmlns:a16="http://schemas.microsoft.com/office/drawing/2014/main" id="{DB2861B9-47AA-4FF6-BB97-249730910F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09" y="5417548"/>
            <a:ext cx="6455626" cy="813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7C2AE3A-FF1D-47C7-A862-DAA3311597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5520" y="5486209"/>
            <a:ext cx="4696480" cy="137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64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F711D-2D9D-475C-9222-764015EF6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AD8E3-522E-457B-A560-81F0B22A19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 descr="Fig. 1">
            <a:extLst>
              <a:ext uri="{FF2B5EF4-FFF2-40B4-BE49-F238E27FC236}">
                <a16:creationId xmlns:a16="http://schemas.microsoft.com/office/drawing/2014/main" id="{0E218845-AB2D-4C1F-AA3F-9D9B2F4750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0"/>
            <a:ext cx="118014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artial Circle 4">
            <a:extLst>
              <a:ext uri="{FF2B5EF4-FFF2-40B4-BE49-F238E27FC236}">
                <a16:creationId xmlns:a16="http://schemas.microsoft.com/office/drawing/2014/main" id="{14ED3A12-F631-4560-8709-B7BC89DA5558}"/>
              </a:ext>
            </a:extLst>
          </p:cNvPr>
          <p:cNvSpPr/>
          <p:nvPr/>
        </p:nvSpPr>
        <p:spPr>
          <a:xfrm>
            <a:off x="5093110" y="296298"/>
            <a:ext cx="6903627" cy="6561701"/>
          </a:xfrm>
          <a:prstGeom prst="pie">
            <a:avLst>
              <a:gd name="adj1" fmla="val 19730906"/>
              <a:gd name="adj2" fmla="val 5398520"/>
            </a:avLst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212AF5-D681-4302-B1DB-A368C93C606C}"/>
              </a:ext>
            </a:extLst>
          </p:cNvPr>
          <p:cNvSpPr txBox="1"/>
          <p:nvPr/>
        </p:nvSpPr>
        <p:spPr>
          <a:xfrm>
            <a:off x="387460" y="365125"/>
            <a:ext cx="2922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u="sng" dirty="0"/>
              <a:t>“COM-B” model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56C5F8-82B1-4700-8C5F-9BEED2FF81E7}"/>
              </a:ext>
            </a:extLst>
          </p:cNvPr>
          <p:cNvSpPr txBox="1"/>
          <p:nvPr/>
        </p:nvSpPr>
        <p:spPr>
          <a:xfrm>
            <a:off x="0" y="6504928"/>
            <a:ext cx="7000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</a:rPr>
              <a:t>From: https://implementationscience.biomedcentral.com/articles/10.1186/s13012-018-0821-y/figures/1</a:t>
            </a:r>
          </a:p>
          <a:p>
            <a:endParaRPr lang="en-A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77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Workplace Risk Assessment - Safety Max Solutions">
            <a:extLst>
              <a:ext uri="{FF2B5EF4-FFF2-40B4-BE49-F238E27FC236}">
                <a16:creationId xmlns:a16="http://schemas.microsoft.com/office/drawing/2014/main" id="{97EAD397-7A4C-46DD-AB65-42C2585679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460"/>
          <a:stretch/>
        </p:blipFill>
        <p:spPr bwMode="auto">
          <a:xfrm>
            <a:off x="7170810" y="2851150"/>
            <a:ext cx="3489179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C3410352-98CE-410F-8600-2837A17857D6}"/>
              </a:ext>
            </a:extLst>
          </p:cNvPr>
          <p:cNvSpPr txBox="1"/>
          <p:nvPr/>
        </p:nvSpPr>
        <p:spPr>
          <a:xfrm>
            <a:off x="680148" y="3186251"/>
            <a:ext cx="505387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nl-NL" sz="4000" dirty="0"/>
              <a:t>Grants </a:t>
            </a:r>
            <a:r>
              <a:rPr lang="nl-NL" sz="4000" dirty="0" err="1"/>
              <a:t>applications</a:t>
            </a:r>
            <a:endParaRPr lang="nl-NL" sz="40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nl-NL" sz="4000" dirty="0" err="1"/>
              <a:t>Vacancies</a:t>
            </a:r>
            <a:endParaRPr lang="nl-NL" sz="40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nl-NL" sz="4000" dirty="0"/>
              <a:t>Promotion 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nl-NL" sz="4000" dirty="0" err="1"/>
              <a:t>Tenure</a:t>
            </a:r>
            <a:endParaRPr lang="nl-NL" sz="40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nl-NL" sz="4000" dirty="0" err="1"/>
              <a:t>Awards</a:t>
            </a:r>
            <a:endParaRPr lang="nl-NL" sz="4000" dirty="0"/>
          </a:p>
        </p:txBody>
      </p:sp>
      <p:pic>
        <p:nvPicPr>
          <p:cNvPr id="6" name="Afbeelding 2">
            <a:extLst>
              <a:ext uri="{FF2B5EF4-FFF2-40B4-BE49-F238E27FC236}">
                <a16:creationId xmlns:a16="http://schemas.microsoft.com/office/drawing/2014/main" id="{C6484A63-BF40-43A9-86CC-8B5152A9E2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189" t="18889" r="15651" b="43434"/>
          <a:stretch/>
        </p:blipFill>
        <p:spPr>
          <a:xfrm>
            <a:off x="680148" y="-19961"/>
            <a:ext cx="7964129" cy="2216192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4F5E1B9B-9291-48DD-91D6-6840CE4766E2}"/>
              </a:ext>
            </a:extLst>
          </p:cNvPr>
          <p:cNvSpPr txBox="1"/>
          <p:nvPr/>
        </p:nvSpPr>
        <p:spPr>
          <a:xfrm>
            <a:off x="4157259" y="-61888"/>
            <a:ext cx="64320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nl-NL" sz="3600" b="1" kern="1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PLoS Biology 2020; 18: e3000737</a:t>
            </a:r>
          </a:p>
        </p:txBody>
      </p:sp>
      <p:pic>
        <p:nvPicPr>
          <p:cNvPr id="8" name="Picture 2" descr="Open Access (1st and 2nd calls) | Nanouptake">
            <a:extLst>
              <a:ext uri="{FF2B5EF4-FFF2-40B4-BE49-F238E27FC236}">
                <a16:creationId xmlns:a16="http://schemas.microsoft.com/office/drawing/2014/main" id="{5E7A199D-FAF7-46DC-A808-DBEF29896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5797" y="0"/>
            <a:ext cx="1346203" cy="89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69547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6907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5759D9-2CD5-4534-AA32-0CC004A4B1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-200158" y="219653"/>
            <a:ext cx="12392158" cy="5937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Hong Kong Principles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971550" marR="0" lvl="1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GB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Assess </a:t>
            </a: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responsible</a:t>
            </a:r>
            <a:r>
              <a:rPr kumimoji="0" lang="en-GB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research practices</a:t>
            </a:r>
          </a:p>
          <a:p>
            <a:pPr marL="971550" marR="0" lvl="1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GB" sz="4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Value </a:t>
            </a: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complete reporting</a:t>
            </a:r>
          </a:p>
          <a:p>
            <a:pPr marL="971550" marR="0" lvl="1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GB" sz="4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Reward the practice of </a:t>
            </a: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Open Science</a:t>
            </a:r>
          </a:p>
          <a:p>
            <a:pPr marL="971550" marR="0" lvl="1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GB" sz="4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Acknowledge a </a:t>
            </a: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broad range </a:t>
            </a:r>
            <a:r>
              <a:rPr kumimoji="0" lang="en-GB" sz="4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research activities</a:t>
            </a:r>
          </a:p>
          <a:p>
            <a:pPr marL="971550" marR="0" lvl="1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GB" sz="4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Recognize other tasks like </a:t>
            </a: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peer review </a:t>
            </a:r>
            <a:r>
              <a:rPr kumimoji="0" lang="en-GB" sz="4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mentoring</a:t>
            </a:r>
          </a:p>
        </p:txBody>
      </p:sp>
    </p:spTree>
    <p:extLst>
      <p:ext uri="{BB962C8B-B14F-4D97-AF65-F5344CB8AC3E}">
        <p14:creationId xmlns:p14="http://schemas.microsoft.com/office/powerpoint/2010/main" val="378175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FE3A894F-4E7C-4A7A-9826-7BF3D6924E3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FE0421F-20EE-49E2-968E-FA2B0E268174}"/>
              </a:ext>
            </a:extLst>
          </p:cNvPr>
          <p:cNvSpPr txBox="1"/>
          <p:nvPr/>
        </p:nvSpPr>
        <p:spPr>
          <a:xfrm>
            <a:off x="150047" y="350441"/>
            <a:ext cx="5798266" cy="26776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2800" b="1" i="0" dirty="0">
                <a:solidFill>
                  <a:srgbClr val="4B4B4B"/>
                </a:solidFill>
                <a:effectLst/>
                <a:latin typeface="poppins"/>
              </a:rPr>
              <a:t>Principle 1: </a:t>
            </a:r>
            <a:r>
              <a:rPr lang="en-AU" sz="2800" b="0" i="0" dirty="0">
                <a:solidFill>
                  <a:srgbClr val="4B4B4B"/>
                </a:solidFill>
                <a:effectLst/>
                <a:latin typeface="poppins"/>
              </a:rPr>
              <a:t>Assess researchers on responsible practices from conception to delivery, including the development of the research idea, research design, methodology, execution, and effective dissemination</a:t>
            </a:r>
            <a:endParaRPr kumimoji="0" lang="en-US" altLang="nl-N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pic>
        <p:nvPicPr>
          <p:cNvPr id="1026" name="Picture 2" descr="Fig 1">
            <a:extLst>
              <a:ext uri="{FF2B5EF4-FFF2-40B4-BE49-F238E27FC236}">
                <a16:creationId xmlns:a16="http://schemas.microsoft.com/office/drawing/2014/main" id="{DFAEF7AD-BAC0-41BE-A84E-1EDF7B2AE9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613" y="0"/>
            <a:ext cx="52593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EEDE48E9-1F11-480A-8638-FFB0E01557C5}"/>
              </a:ext>
            </a:extLst>
          </p:cNvPr>
          <p:cNvSpPr/>
          <p:nvPr/>
        </p:nvSpPr>
        <p:spPr>
          <a:xfrm>
            <a:off x="5791200" y="5721259"/>
            <a:ext cx="1393595" cy="377072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35524F-9BD9-4C48-BF8E-C440CDB17348}"/>
              </a:ext>
            </a:extLst>
          </p:cNvPr>
          <p:cNvSpPr txBox="1"/>
          <p:nvPr/>
        </p:nvSpPr>
        <p:spPr>
          <a:xfrm>
            <a:off x="295302" y="6138227"/>
            <a:ext cx="61451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  <a:latin typeface="BlinkMacSystemFont"/>
              </a:rPr>
              <a:t>Moher D, Bouter L, Kleinert S, Glasziou P, Sham MH, Barbour V, Coriat AM, Foeger N, Dirnagl U. The Hong Kong Principles for assessing researchers: Fostering research integrity. </a:t>
            </a:r>
            <a:r>
              <a:rPr lang="en-AU" sz="1400" b="0" i="0" dirty="0" err="1">
                <a:solidFill>
                  <a:schemeClr val="accent1">
                    <a:lumMod val="75000"/>
                  </a:schemeClr>
                </a:solidFill>
                <a:effectLst/>
                <a:latin typeface="BlinkMacSystemFont"/>
              </a:rPr>
              <a:t>PLoS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  <a:latin typeface="BlinkMacSystemFont"/>
              </a:rPr>
              <a:t> Biol. 2020 Jul 16;18(7):e3000737. </a:t>
            </a:r>
            <a:endParaRPr lang="en-A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31443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9B6EE88-4B3B-4AA7-8A60-8133651689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857" y="3852283"/>
            <a:ext cx="5143278" cy="300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F73BF2-19FE-4964-8573-223D5FEBD8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0857" y="531333"/>
            <a:ext cx="5339008" cy="28976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7BC5A2-A158-4775-B53B-2FB77CE007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059" y="475755"/>
            <a:ext cx="6403545" cy="16053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08CF8E-903D-487F-98CC-2F39984624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878" y="3586812"/>
            <a:ext cx="5878941" cy="26842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42A6EA7-EDBF-4A62-985F-1A213EAC0808}"/>
              </a:ext>
            </a:extLst>
          </p:cNvPr>
          <p:cNvSpPr txBox="1"/>
          <p:nvPr/>
        </p:nvSpPr>
        <p:spPr>
          <a:xfrm>
            <a:off x="217059" y="2279950"/>
            <a:ext cx="5142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accent1">
                    <a:lumMod val="75000"/>
                  </a:schemeClr>
                </a:solidFill>
              </a:rPr>
              <a:t>https://www.bmj.com/content/369/bmj.m2081.long</a:t>
            </a:r>
          </a:p>
        </p:txBody>
      </p:sp>
    </p:spTree>
    <p:extLst>
      <p:ext uri="{BB962C8B-B14F-4D97-AF65-F5344CB8AC3E}">
        <p14:creationId xmlns:p14="http://schemas.microsoft.com/office/powerpoint/2010/main" val="97506051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166C5-877E-4B9D-916C-A7857405D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D17994-A9C8-4EA9-BAE7-23DB13C2C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59243BE-B7BB-46FE-A40C-344B2AB71C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5931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D7A0CE-0E1C-440A-882B-935C7B990285}"/>
              </a:ext>
            </a:extLst>
          </p:cNvPr>
          <p:cNvSpPr txBox="1"/>
          <p:nvPr/>
        </p:nvSpPr>
        <p:spPr>
          <a:xfrm>
            <a:off x="491613" y="6371471"/>
            <a:ext cx="4469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accent1">
                    <a:lumMod val="75000"/>
                  </a:schemeClr>
                </a:solidFill>
              </a:rPr>
              <a:t>https://www.uu.nl/en/research/open-science</a:t>
            </a:r>
          </a:p>
        </p:txBody>
      </p:sp>
    </p:spTree>
    <p:extLst>
      <p:ext uri="{BB962C8B-B14F-4D97-AF65-F5344CB8AC3E}">
        <p14:creationId xmlns:p14="http://schemas.microsoft.com/office/powerpoint/2010/main" val="3684006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6EE96-EA34-4B02-96B5-FECECA057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AD798D-3838-4A9A-9A5A-D48F08C20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363" y="2055812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dirty="0"/>
              <a:t>The objectives of the Strategy are to: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support a </a:t>
            </a:r>
            <a:r>
              <a:rPr lang="en-AU" b="1" dirty="0"/>
              <a:t>research culture </a:t>
            </a:r>
            <a:r>
              <a:rPr lang="en-AU" dirty="0"/>
              <a:t>in NHMRC-funded institutions that is conducive to the conduct of high quality research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support </a:t>
            </a:r>
            <a:r>
              <a:rPr lang="en-AU" b="1" dirty="0"/>
              <a:t>high quality </a:t>
            </a:r>
            <a:r>
              <a:rPr lang="en-AU" dirty="0"/>
              <a:t>in the development, design, methodology, conduct and analysis of NHMRC-funded research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support </a:t>
            </a:r>
            <a:r>
              <a:rPr lang="en-AU" b="1" dirty="0"/>
              <a:t>transparency</a:t>
            </a:r>
            <a:r>
              <a:rPr lang="en-AU" dirty="0"/>
              <a:t> of NHMRC-funded research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support </a:t>
            </a:r>
            <a:r>
              <a:rPr lang="en-AU" b="1" dirty="0"/>
              <a:t>accountability</a:t>
            </a:r>
            <a:r>
              <a:rPr lang="en-AU" dirty="0"/>
              <a:t> for high quality research by NHMRC-funded institutions and their institutional review committees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ensure the need for incremental and breakthrough </a:t>
            </a:r>
            <a:r>
              <a:rPr lang="en-AU" b="1" dirty="0"/>
              <a:t>innovations</a:t>
            </a:r>
            <a:r>
              <a:rPr lang="en-AU" dirty="0"/>
              <a:t> is balanced with the need for necessary </a:t>
            </a:r>
            <a:r>
              <a:rPr lang="en-AU" b="1" dirty="0"/>
              <a:t>replication</a:t>
            </a:r>
            <a:r>
              <a:rPr lang="en-AU" dirty="0"/>
              <a:t>, and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ensure NHMRC’s processes are </a:t>
            </a:r>
            <a:r>
              <a:rPr lang="en-AU" b="1" dirty="0"/>
              <a:t>efficient</a:t>
            </a:r>
            <a:r>
              <a:rPr lang="en-AU" dirty="0"/>
              <a:t> while supporting high quality research.</a:t>
            </a:r>
          </a:p>
          <a:p>
            <a:endParaRPr lang="en-AU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57973D-8C7F-4662-B879-4A16F30B45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63" y="340604"/>
            <a:ext cx="7035282" cy="1374604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8C025753-5A13-423F-A49F-9E64D75D616F}"/>
              </a:ext>
            </a:extLst>
          </p:cNvPr>
          <p:cNvGrpSpPr/>
          <p:nvPr/>
        </p:nvGrpSpPr>
        <p:grpSpPr>
          <a:xfrm>
            <a:off x="6198637" y="450850"/>
            <a:ext cx="5910031" cy="5405135"/>
            <a:chOff x="5480368" y="1606714"/>
            <a:chExt cx="5910031" cy="5405135"/>
          </a:xfrm>
        </p:grpSpPr>
        <p:pic>
          <p:nvPicPr>
            <p:cNvPr id="5" name="Picture 2" descr="Yellow Jigsaw Puzzle Piece Large Clip Art">
              <a:extLst>
                <a:ext uri="{FF2B5EF4-FFF2-40B4-BE49-F238E27FC236}">
                  <a16:creationId xmlns:a16="http://schemas.microsoft.com/office/drawing/2014/main" id="{D560911D-5A51-454F-A49E-FEC047FDCA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0368" y="1971327"/>
              <a:ext cx="2315510" cy="16606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Blu Jigsaw Puzzle Piece Large Clip Art">
              <a:extLst>
                <a:ext uri="{FF2B5EF4-FFF2-40B4-BE49-F238E27FC236}">
                  <a16:creationId xmlns:a16="http://schemas.microsoft.com/office/drawing/2014/main" id="{E7B1D3A0-B793-4B3A-BAFF-9B43047E0C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8394933" y="1961451"/>
              <a:ext cx="2508493" cy="1799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6" descr="Orange Jigsaw Puzzle Piece Large Clip Art">
              <a:extLst>
                <a:ext uri="{FF2B5EF4-FFF2-40B4-BE49-F238E27FC236}">
                  <a16:creationId xmlns:a16="http://schemas.microsoft.com/office/drawing/2014/main" id="{9007ABEF-56D0-4D87-ADF9-8E862861A4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9375036" y="4996485"/>
              <a:ext cx="2347306" cy="1683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Yellow Jigsaw Puzzle Piece Large Clip Art">
              <a:extLst>
                <a:ext uri="{FF2B5EF4-FFF2-40B4-BE49-F238E27FC236}">
                  <a16:creationId xmlns:a16="http://schemas.microsoft.com/office/drawing/2014/main" id="{7BBDBD3F-C08F-46B3-A48B-CBB19EC23C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1770" y="4709046"/>
              <a:ext cx="2208215" cy="15836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17973B7-2318-491F-AC5E-89CF67334A40}"/>
                </a:ext>
              </a:extLst>
            </p:cNvPr>
            <p:cNvSpPr txBox="1"/>
            <p:nvPr/>
          </p:nvSpPr>
          <p:spPr>
            <a:xfrm>
              <a:off x="9034155" y="2260796"/>
              <a:ext cx="147463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Infrastructure</a:t>
              </a:r>
            </a:p>
            <a:p>
              <a:r>
                <a:rPr lang="en-US" dirty="0"/>
                <a:t>        </a:t>
              </a:r>
              <a:r>
                <a:rPr lang="en-US" dirty="0" err="1"/>
                <a:t>eg</a:t>
              </a:r>
              <a:endParaRPr lang="en-US" dirty="0"/>
            </a:p>
            <a:p>
              <a:r>
                <a:rPr lang="en-US" dirty="0"/>
                <a:t>     Study</a:t>
              </a:r>
            </a:p>
            <a:p>
              <a:r>
                <a:rPr lang="en-US" dirty="0"/>
                <a:t>Registration</a:t>
              </a:r>
              <a:endParaRPr lang="en-AU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6814E40-6E7D-45C0-9DB5-D816EAFE7D2E}"/>
                </a:ext>
              </a:extLst>
            </p:cNvPr>
            <p:cNvSpPr txBox="1"/>
            <p:nvPr/>
          </p:nvSpPr>
          <p:spPr>
            <a:xfrm>
              <a:off x="7298462" y="5369386"/>
              <a:ext cx="9270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Training</a:t>
              </a:r>
              <a:endParaRPr lang="en-AU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D0BC82E-80C7-48A2-A2FE-7876FBA220D8}"/>
                </a:ext>
              </a:extLst>
            </p:cNvPr>
            <p:cNvSpPr txBox="1"/>
            <p:nvPr/>
          </p:nvSpPr>
          <p:spPr>
            <a:xfrm>
              <a:off x="6235445" y="2609774"/>
              <a:ext cx="814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Survey</a:t>
              </a:r>
              <a:endParaRPr lang="en-AU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1AB876A-01A1-4022-9B06-CC64335FC333}"/>
                </a:ext>
              </a:extLst>
            </p:cNvPr>
            <p:cNvSpPr txBox="1"/>
            <p:nvPr/>
          </p:nvSpPr>
          <p:spPr>
            <a:xfrm>
              <a:off x="9928078" y="5238030"/>
              <a:ext cx="136992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Institutional </a:t>
              </a:r>
            </a:p>
            <a:p>
              <a:endParaRPr lang="en-AU" dirty="0"/>
            </a:p>
            <a:p>
              <a:endParaRPr lang="en-AU" dirty="0"/>
            </a:p>
            <a:p>
              <a:pPr algn="ctr"/>
              <a:r>
                <a:rPr lang="en-AU" dirty="0"/>
                <a:t>Support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6F3895A-631A-4A7E-B727-581E2B9CA6EF}"/>
              </a:ext>
            </a:extLst>
          </p:cNvPr>
          <p:cNvSpPr txBox="1"/>
          <p:nvPr/>
        </p:nvSpPr>
        <p:spPr>
          <a:xfrm>
            <a:off x="2180133" y="6378422"/>
            <a:ext cx="583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accent1">
                    <a:lumMod val="75000"/>
                  </a:schemeClr>
                </a:solidFill>
              </a:rPr>
              <a:t>https://www.nhmrc.gov.au/research-policy/research-quality</a:t>
            </a:r>
          </a:p>
        </p:txBody>
      </p:sp>
    </p:spTree>
    <p:extLst>
      <p:ext uri="{BB962C8B-B14F-4D97-AF65-F5344CB8AC3E}">
        <p14:creationId xmlns:p14="http://schemas.microsoft.com/office/powerpoint/2010/main" val="406626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9B673F7-0501-4A7D-83BA-6FDA95541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25" y="0"/>
            <a:ext cx="1080135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550DE5-23E5-4841-997D-C6DE5A277DB1}"/>
              </a:ext>
            </a:extLst>
          </p:cNvPr>
          <p:cNvSpPr txBox="1"/>
          <p:nvPr/>
        </p:nvSpPr>
        <p:spPr>
          <a:xfrm>
            <a:off x="8652549" y="681037"/>
            <a:ext cx="318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dirty="0">
                <a:hlinkClick r:id="rId3"/>
              </a:rPr>
              <a:t>http://aus-rn.org/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795922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9783E-4530-4772-BFFC-0411EF52B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19FEE-BB9D-4EF1-887C-A59B16F53C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The problems of waste</a:t>
            </a:r>
            <a:br>
              <a:rPr lang="en-US" dirty="0"/>
            </a:b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Change &amp; incentives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Hong Kong Principles</a:t>
            </a:r>
            <a:br>
              <a:rPr lang="en-US" dirty="0"/>
            </a:br>
            <a:endParaRPr lang="en-US" dirty="0"/>
          </a:p>
        </p:txBody>
      </p:sp>
      <p:sp>
        <p:nvSpPr>
          <p:cNvPr id="6" name="AutoShape 2" descr="Image result for spectrum of research practices">
            <a:extLst>
              <a:ext uri="{FF2B5EF4-FFF2-40B4-BE49-F238E27FC236}">
                <a16:creationId xmlns:a16="http://schemas.microsoft.com/office/drawing/2014/main" id="{49065D6C-9215-43B0-B0B7-D3B28AB5E07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931378-506A-4D5F-8B8A-FCD4F1BFD0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9837" y="681037"/>
            <a:ext cx="5702163" cy="32074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6647D69-23E0-4953-A549-4AAE8FE85327}"/>
              </a:ext>
            </a:extLst>
          </p:cNvPr>
          <p:cNvSpPr txBox="1"/>
          <p:nvPr/>
        </p:nvSpPr>
        <p:spPr>
          <a:xfrm>
            <a:off x="7268606" y="4286614"/>
            <a:ext cx="2992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Lex Bouter, VMC, Netherlands</a:t>
            </a:r>
            <a:endParaRPr lang="en-AU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1915ECA-692E-43A7-866C-95EA112C4306}"/>
              </a:ext>
            </a:extLst>
          </p:cNvPr>
          <p:cNvGrpSpPr/>
          <p:nvPr/>
        </p:nvGrpSpPr>
        <p:grpSpPr>
          <a:xfrm>
            <a:off x="4981208" y="1276257"/>
            <a:ext cx="1847077" cy="1479348"/>
            <a:chOff x="4981208" y="1276257"/>
            <a:chExt cx="1847077" cy="1479348"/>
          </a:xfrm>
        </p:grpSpPr>
        <p:sp>
          <p:nvSpPr>
            <p:cNvPr id="9" name="Left Brace 8">
              <a:extLst>
                <a:ext uri="{FF2B5EF4-FFF2-40B4-BE49-F238E27FC236}">
                  <a16:creationId xmlns:a16="http://schemas.microsoft.com/office/drawing/2014/main" id="{2AA041E3-D653-4BF4-B253-D6702A02119C}"/>
                </a:ext>
              </a:extLst>
            </p:cNvPr>
            <p:cNvSpPr/>
            <p:nvPr/>
          </p:nvSpPr>
          <p:spPr>
            <a:xfrm>
              <a:off x="6606073" y="1276257"/>
              <a:ext cx="222212" cy="1479348"/>
            </a:xfrm>
            <a:prstGeom prst="leftBrac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591C77D1-3234-4CF9-B440-1032DC145B08}"/>
                </a:ext>
              </a:extLst>
            </p:cNvPr>
            <p:cNvCxnSpPr>
              <a:cxnSpLocks/>
            </p:cNvCxnSpPr>
            <p:nvPr/>
          </p:nvCxnSpPr>
          <p:spPr>
            <a:xfrm>
              <a:off x="4981208" y="2013813"/>
              <a:ext cx="1563274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EE9A1C0E-38B2-47F7-B59F-AB6F588A0B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4482" y="0"/>
            <a:ext cx="5531282" cy="725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809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52" y="136525"/>
            <a:ext cx="7593770" cy="6345814"/>
          </a:xfrm>
        </p:spPr>
        <p:txBody>
          <a:bodyPr>
            <a:normAutofit/>
          </a:bodyPr>
          <a:lstStyle/>
          <a:p>
            <a:r>
              <a:rPr lang="en-US" sz="4000" b="1" u="sng" dirty="0">
                <a:solidFill>
                  <a:srgbClr val="4F81BD"/>
                </a:solidFill>
              </a:rPr>
              <a:t>Begley’s Bombshell</a:t>
            </a:r>
            <a:br>
              <a:rPr lang="en-US" sz="3600" dirty="0">
                <a:solidFill>
                  <a:srgbClr val="4F81BD"/>
                </a:solidFill>
              </a:rPr>
            </a:br>
            <a:br>
              <a:rPr lang="en-US" sz="3600" dirty="0">
                <a:solidFill>
                  <a:srgbClr val="4F81BD"/>
                </a:solidFill>
              </a:rPr>
            </a:br>
            <a:r>
              <a:rPr lang="en-US" sz="3600" dirty="0">
                <a:solidFill>
                  <a:srgbClr val="4F81BD"/>
                </a:solidFill>
              </a:rPr>
              <a:t>Between 2002-2012, Amgen able to reproduce the seminal findings from just 6 of 53 “top tier” publications.</a:t>
            </a:r>
            <a:br>
              <a:rPr lang="en-US" sz="3600" dirty="0">
                <a:solidFill>
                  <a:srgbClr val="4F81BD"/>
                </a:solidFill>
              </a:rPr>
            </a:br>
            <a:r>
              <a:rPr lang="en-US" sz="3200" dirty="0">
                <a:solidFill>
                  <a:srgbClr val="4F81BD"/>
                </a:solidFill>
              </a:rPr>
              <a:t>- </a:t>
            </a:r>
            <a:r>
              <a:rPr lang="en-US" sz="2800" dirty="0">
                <a:solidFill>
                  <a:srgbClr val="4F81BD"/>
                </a:solidFill>
              </a:rPr>
              <a:t>papers reporting something completely “new” </a:t>
            </a:r>
            <a:br>
              <a:rPr lang="en-US" sz="3600" dirty="0">
                <a:solidFill>
                  <a:srgbClr val="4F81BD"/>
                </a:solidFill>
              </a:rPr>
            </a:br>
            <a:br>
              <a:rPr lang="en-US" sz="3600" dirty="0">
                <a:solidFill>
                  <a:srgbClr val="4F81BD"/>
                </a:solidFill>
              </a:rPr>
            </a:br>
            <a:r>
              <a:rPr lang="en-US" sz="2800" i="1" dirty="0">
                <a:solidFill>
                  <a:srgbClr val="4F81BD"/>
                </a:solidFill>
              </a:rPr>
              <a:t>In the majority, data was </a:t>
            </a:r>
            <a:r>
              <a:rPr lang="en-US" sz="2800" i="1" u="sng" dirty="0">
                <a:solidFill>
                  <a:srgbClr val="4F81BD"/>
                </a:solidFill>
              </a:rPr>
              <a:t>not</a:t>
            </a:r>
            <a:r>
              <a:rPr lang="en-US" sz="2800" i="1" dirty="0">
                <a:solidFill>
                  <a:srgbClr val="4F81BD"/>
                </a:solidFill>
              </a:rPr>
              <a:t> reproduced by the original investigators </a:t>
            </a:r>
            <a:r>
              <a:rPr lang="en-US" sz="2800" i="1" u="sng" dirty="0">
                <a:solidFill>
                  <a:srgbClr val="4F81BD"/>
                </a:solidFill>
              </a:rPr>
              <a:t>with their reagents in their lab</a:t>
            </a:r>
            <a:br>
              <a:rPr lang="en-US" sz="2800" dirty="0">
                <a:solidFill>
                  <a:srgbClr val="4F81BD"/>
                </a:solidFill>
              </a:rPr>
            </a:br>
            <a:br>
              <a:rPr lang="en-US" sz="2800" dirty="0">
                <a:solidFill>
                  <a:srgbClr val="4F81BD"/>
                </a:solidFill>
              </a:rPr>
            </a:br>
            <a:r>
              <a:rPr lang="en-US" sz="2800" dirty="0">
                <a:solidFill>
                  <a:srgbClr val="4F81BD"/>
                </a:solidFill>
              </a:rPr>
              <a:t>Amgen’s experience is not unique….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724706" y="6397753"/>
            <a:ext cx="35450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504D"/>
                </a:solidFill>
              </a:rPr>
              <a:t>Begley and Ellis. Nature (2012) 483: 531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38811" y="6482339"/>
            <a:ext cx="2743200" cy="365125"/>
          </a:xfrm>
        </p:spPr>
        <p:txBody>
          <a:bodyPr/>
          <a:lstStyle/>
          <a:p>
            <a:endParaRPr lang="en-US" dirty="0"/>
          </a:p>
          <a:p>
            <a:fld id="{FEE04C27-FE64-7A41-B38D-84E7086D1DC6}" type="slidenum">
              <a:rPr lang="en-US" smtClean="0"/>
              <a:t>3</a:t>
            </a:fld>
            <a:endParaRPr lang="en-US" dirty="0"/>
          </a:p>
        </p:txBody>
      </p:sp>
      <p:pic>
        <p:nvPicPr>
          <p:cNvPr id="1026" name="Picture 2" descr="Image result for Begley and Ellis. Nature (2012)">
            <a:extLst>
              <a:ext uri="{FF2B5EF4-FFF2-40B4-BE49-F238E27FC236}">
                <a16:creationId xmlns:a16="http://schemas.microsoft.com/office/drawing/2014/main" id="{14A9A7AA-2BAD-453D-A6DF-D0BD96998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698" y="1226904"/>
            <a:ext cx="3846302" cy="505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269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E4E77-862B-4BB2-88D2-52E111EA99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760"/>
            <a:ext cx="10265229" cy="618433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AU" sz="4700" b="1" u="sng" dirty="0"/>
              <a:t>A very brief history of research waste</a:t>
            </a: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1994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 - “</a:t>
            </a:r>
            <a:r>
              <a:rPr lang="en-US" i="1" u="sng" dirty="0">
                <a:solidFill>
                  <a:schemeClr val="bg2">
                    <a:lumMod val="50000"/>
                  </a:schemeClr>
                </a:solidFill>
              </a:rPr>
              <a:t>huge sums of money 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are spent annually on research </a:t>
            </a:r>
            <a:br>
              <a:rPr lang="en-US" i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that is seriously flawed through the use of inappropriate designs, unrepresentative samples, small samples, incorrect methods of analysis, </a:t>
            </a:r>
            <a:br>
              <a:rPr lang="en-US" i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and faulty interpretation” </a:t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Doug </a:t>
            </a:r>
            <a:r>
              <a:rPr lang="en-AU" dirty="0">
                <a:solidFill>
                  <a:schemeClr val="bg2">
                    <a:lumMod val="50000"/>
                  </a:schemeClr>
                </a:solidFill>
              </a:rPr>
              <a:t>Altman,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The Scandal of Poor Medical Research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, BMJ.</a:t>
            </a:r>
          </a:p>
          <a:p>
            <a:pPr marL="0" indent="0">
              <a:buNone/>
            </a:pPr>
            <a:br>
              <a:rPr lang="en-US" i="1" dirty="0">
                <a:solidFill>
                  <a:schemeClr val="bg2">
                    <a:lumMod val="50000"/>
                  </a:schemeClr>
                </a:solidFill>
              </a:rPr>
            </a:br>
            <a:endParaRPr lang="en-US" i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/>
              <a:t>2009</a:t>
            </a:r>
            <a:r>
              <a:rPr lang="en-US" i="1" dirty="0"/>
              <a:t> – </a:t>
            </a:r>
            <a:r>
              <a:rPr lang="en-US" dirty="0"/>
              <a:t>Chalmers &amp; Glasziou, Lancet: ~85% research </a:t>
            </a:r>
            <a:r>
              <a:rPr lang="en-US" u="sng" dirty="0"/>
              <a:t>avoidably</a:t>
            </a:r>
            <a:r>
              <a:rPr lang="en-US" dirty="0"/>
              <a:t> wasted; &gt; $100B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2012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Begley &amp; Ellis - reproduced key findings from only 6/53 “top tier” publications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/>
              <a:t>2014 Lancet 5-part series: </a:t>
            </a:r>
            <a:r>
              <a:rPr lang="en-US" i="1" dirty="0"/>
              <a:t>Adding Value, Avoiding Waste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2014 Ensuring Value in Research (EVIR) funders forum initiated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/>
              <a:t>2018 NHMRC Research Quality Committee set up</a:t>
            </a:r>
            <a:endParaRPr lang="en-AU" dirty="0"/>
          </a:p>
        </p:txBody>
      </p:sp>
      <p:pic>
        <p:nvPicPr>
          <p:cNvPr id="1026" name="Picture 2" descr="Image result for doug altman">
            <a:extLst>
              <a:ext uri="{FF2B5EF4-FFF2-40B4-BE49-F238E27FC236}">
                <a16:creationId xmlns:a16="http://schemas.microsoft.com/office/drawing/2014/main" id="{EF011DE6-22B0-46E0-BB53-53BE074E5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25" y="29839"/>
            <a:ext cx="1857375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527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A05AB62-06FE-4235-B7EF-B98DEC3F88AE}"/>
              </a:ext>
            </a:extLst>
          </p:cNvPr>
          <p:cNvSpPr/>
          <p:nvPr/>
        </p:nvSpPr>
        <p:spPr>
          <a:xfrm>
            <a:off x="749081" y="6135780"/>
            <a:ext cx="1698171" cy="6531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Questions relevant to users of research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8C8356-9187-41DF-AAC2-03C6E89934B7}"/>
              </a:ext>
            </a:extLst>
          </p:cNvPr>
          <p:cNvSpPr/>
          <p:nvPr/>
        </p:nvSpPr>
        <p:spPr>
          <a:xfrm>
            <a:off x="3010200" y="6135780"/>
            <a:ext cx="1698171" cy="653143"/>
          </a:xfrm>
          <a:prstGeom prst="rect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Appropriate design, conduct &amp; analysis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E6C750-408A-48D3-B1C3-F8FF1F7E6172}"/>
              </a:ext>
            </a:extLst>
          </p:cNvPr>
          <p:cNvSpPr/>
          <p:nvPr/>
        </p:nvSpPr>
        <p:spPr>
          <a:xfrm>
            <a:off x="5271319" y="6135780"/>
            <a:ext cx="1698171" cy="6531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Efficient regulation and delivery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BD5921-5E24-401D-B533-D267EA4CFCE5}"/>
              </a:ext>
            </a:extLst>
          </p:cNvPr>
          <p:cNvSpPr/>
          <p:nvPr/>
        </p:nvSpPr>
        <p:spPr>
          <a:xfrm>
            <a:off x="7532438" y="6135780"/>
            <a:ext cx="1698171" cy="653143"/>
          </a:xfrm>
          <a:prstGeom prst="rect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Accessible full research reports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7D6669-996C-4F80-8D61-462FAB3A88DE}"/>
              </a:ext>
            </a:extLst>
          </p:cNvPr>
          <p:cNvSpPr/>
          <p:nvPr/>
        </p:nvSpPr>
        <p:spPr>
          <a:xfrm>
            <a:off x="9793556" y="6135779"/>
            <a:ext cx="1698171" cy="653143"/>
          </a:xfrm>
          <a:prstGeom prst="rect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Unbiased &amp; usable reports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02381923-9ACD-4358-93E2-AD89B772B6BF}"/>
              </a:ext>
            </a:extLst>
          </p:cNvPr>
          <p:cNvSpPr/>
          <p:nvPr/>
        </p:nvSpPr>
        <p:spPr>
          <a:xfrm>
            <a:off x="2447252" y="6350385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41284D61-C1A6-4BEC-9F8B-B218F350CBA4}"/>
              </a:ext>
            </a:extLst>
          </p:cNvPr>
          <p:cNvSpPr/>
          <p:nvPr/>
        </p:nvSpPr>
        <p:spPr>
          <a:xfrm>
            <a:off x="4708370" y="6350384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2F0F67EE-DAC1-4AD8-96AC-73D3BD76FC55}"/>
              </a:ext>
            </a:extLst>
          </p:cNvPr>
          <p:cNvSpPr/>
          <p:nvPr/>
        </p:nvSpPr>
        <p:spPr>
          <a:xfrm>
            <a:off x="6974153" y="6373709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6AE9CF97-DCEF-4C17-9275-B247AA8F050D}"/>
              </a:ext>
            </a:extLst>
          </p:cNvPr>
          <p:cNvSpPr/>
          <p:nvPr/>
        </p:nvSpPr>
        <p:spPr>
          <a:xfrm>
            <a:off x="9241494" y="6350384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1B07916-E50E-4A32-88DB-C823D6058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009" y="552660"/>
            <a:ext cx="3726559" cy="50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">
            <a:extLst>
              <a:ext uri="{FF2B5EF4-FFF2-40B4-BE49-F238E27FC236}">
                <a16:creationId xmlns:a16="http://schemas.microsoft.com/office/drawing/2014/main" id="{40412BD3-500A-4059-AA30-58A5C50018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670" y="4597900"/>
            <a:ext cx="651343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AU" altLang="en-US" dirty="0">
                <a:solidFill>
                  <a:schemeClr val="tx2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Adding Value, Reducing Waste; </a:t>
            </a:r>
          </a:p>
          <a:p>
            <a:pPr eaLnBrk="1" hangingPunct="1"/>
            <a:r>
              <a:rPr lang="en-AU" altLang="en-US" dirty="0">
                <a:solidFill>
                  <a:schemeClr val="tx2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Lancet Series 2014 (42 authors)</a:t>
            </a:r>
          </a:p>
          <a:p>
            <a:pPr eaLnBrk="1" hangingPunct="1"/>
            <a:r>
              <a:rPr lang="en-AU" altLang="en-US" dirty="0">
                <a:solidFill>
                  <a:schemeClr val="tx2"/>
                </a:solidFill>
                <a:latin typeface="Verdana" panose="020B0604030504040204" pitchFamily="34" charset="0"/>
                <a:ea typeface="MS PGothic" panose="020B0600070205080204" pitchFamily="34" charset="-128"/>
                <a:hlinkClick r:id="rId4"/>
              </a:rPr>
              <a:t>www.researchwaste.net</a:t>
            </a:r>
            <a:endParaRPr lang="en-AU" altLang="en-US" dirty="0">
              <a:solidFill>
                <a:schemeClr val="tx2"/>
              </a:solidFill>
              <a:latin typeface="Verdana" panose="020B0604030504040204" pitchFamily="34" charset="0"/>
              <a:ea typeface="MS PGothic" panose="020B0600070205080204" pitchFamily="34" charset="-128"/>
            </a:endParaRPr>
          </a:p>
          <a:p>
            <a:pPr eaLnBrk="1" hangingPunct="1"/>
            <a:endParaRPr lang="en-AU" altLang="en-US" dirty="0">
              <a:latin typeface="Verdana" panose="020B0604030504040204" pitchFamily="34" charset="0"/>
              <a:ea typeface="MS PGothic" panose="020B0600070205080204" pitchFamily="34" charset="-128"/>
            </a:endParaRPr>
          </a:p>
        </p:txBody>
      </p:sp>
      <p:sp>
        <p:nvSpPr>
          <p:cNvPr id="15" name="TextBox 1">
            <a:extLst>
              <a:ext uri="{FF2B5EF4-FFF2-40B4-BE49-F238E27FC236}">
                <a16:creationId xmlns:a16="http://schemas.microsoft.com/office/drawing/2014/main" id="{C9BAD2E7-C464-4DDD-AD72-0A68A0087D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236" y="441477"/>
            <a:ext cx="9375070" cy="36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AU" altLang="en-US" sz="2800" b="1" dirty="0">
                <a:solidFill>
                  <a:srgbClr val="C00000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Annual </a:t>
            </a:r>
            <a:r>
              <a:rPr lang="en-AU" altLang="en-US" sz="2800" b="1" u="sng" dirty="0">
                <a:solidFill>
                  <a:srgbClr val="C00000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avoidable </a:t>
            </a:r>
            <a:r>
              <a:rPr lang="en-AU" altLang="en-US" sz="2800" b="1" dirty="0">
                <a:solidFill>
                  <a:srgbClr val="C00000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waste in research </a:t>
            </a:r>
          </a:p>
          <a:p>
            <a:pPr eaLnBrk="1" hangingPunct="1"/>
            <a:r>
              <a:rPr lang="en-AU" altLang="en-US" sz="2800" b="1" dirty="0">
                <a:solidFill>
                  <a:srgbClr val="C00000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estimated to be 85% </a:t>
            </a:r>
            <a:r>
              <a:rPr lang="en-AU" altLang="en-US" sz="2800" dirty="0">
                <a:latin typeface="Verdana" panose="020B0604030504040204" pitchFamily="34" charset="0"/>
                <a:ea typeface="MS PGothic" panose="020B0600070205080204" pitchFamily="34" charset="-128"/>
              </a:rPr>
              <a:t>from:</a:t>
            </a:r>
            <a:br>
              <a:rPr lang="en-AU" altLang="en-US" sz="2800" dirty="0">
                <a:latin typeface="Verdana" panose="020B0604030504040204" pitchFamily="34" charset="0"/>
                <a:ea typeface="MS PGothic" panose="020B0600070205080204" pitchFamily="34" charset="-128"/>
              </a:rPr>
            </a:br>
            <a:endParaRPr lang="en-AU" altLang="en-US" sz="2800" dirty="0">
              <a:latin typeface="Verdana" panose="020B0604030504040204" pitchFamily="34" charset="0"/>
              <a:ea typeface="MS PGothic" panose="020B0600070205080204" pitchFamily="34" charset="-128"/>
            </a:endParaRPr>
          </a:p>
          <a:p>
            <a:pPr marL="457200" indent="-457200" eaLnBrk="1" hangingPunct="1">
              <a:buFont typeface="+mj-lt"/>
              <a:buAutoNum type="arabicPeriod" startAt="2"/>
            </a:pPr>
            <a:r>
              <a:rPr lang="en-AU" altLang="en-US" sz="2000" dirty="0">
                <a:latin typeface="Verdana" panose="020B0604030504040204" pitchFamily="34" charset="0"/>
                <a:ea typeface="MS PGothic" panose="020B0600070205080204" pitchFamily="34" charset="-128"/>
              </a:rPr>
              <a:t>  avoidable design flaws (50%), </a:t>
            </a:r>
          </a:p>
          <a:p>
            <a:pPr marL="457200" indent="-457200" eaLnBrk="1" hangingPunct="1">
              <a:buFont typeface="+mj-lt"/>
              <a:buAutoNum type="arabicPeriod" startAt="4"/>
            </a:pPr>
            <a:r>
              <a:rPr lang="en-AU" altLang="en-US" sz="2000" dirty="0">
                <a:latin typeface="Verdana" panose="020B0604030504040204" pitchFamily="34" charset="0"/>
                <a:ea typeface="MS PGothic" panose="020B0600070205080204" pitchFamily="34" charset="-128"/>
              </a:rPr>
              <a:t>  non-publication (50%) and </a:t>
            </a:r>
          </a:p>
          <a:p>
            <a:pPr marL="457200" indent="-457200" eaLnBrk="1" hangingPunct="1">
              <a:buFont typeface="+mj-lt"/>
              <a:buAutoNum type="arabicPeriod" startAt="4"/>
            </a:pPr>
            <a:r>
              <a:rPr lang="en-AU" altLang="en-US" sz="2000" dirty="0">
                <a:latin typeface="Verdana" panose="020B0604030504040204" pitchFamily="34" charset="0"/>
                <a:ea typeface="MS PGothic" panose="020B0600070205080204" pitchFamily="34" charset="-128"/>
              </a:rPr>
              <a:t>  unusable reports (50%)</a:t>
            </a:r>
          </a:p>
          <a:p>
            <a:pPr eaLnBrk="1" hangingPunct="1"/>
            <a:r>
              <a:rPr lang="en-AU" altLang="en-US" sz="2000" dirty="0">
                <a:latin typeface="Verdana" panose="020B0604030504040204" pitchFamily="34" charset="0"/>
                <a:ea typeface="MS PGothic" panose="020B0600070205080204" pitchFamily="34" charset="-128"/>
              </a:rPr>
              <a:t> </a:t>
            </a:r>
          </a:p>
          <a:p>
            <a:pPr eaLnBrk="1" hangingPunct="1"/>
            <a:r>
              <a:rPr lang="en-AU" altLang="en-US" sz="2000" dirty="0">
                <a:latin typeface="Verdana" panose="020B0604030504040204" pitchFamily="34" charset="0"/>
                <a:ea typeface="MS PGothic" panose="020B0600070205080204" pitchFamily="34" charset="-128"/>
              </a:rPr>
              <a:t>– for a global total of over $140 Billion/year.</a:t>
            </a:r>
          </a:p>
          <a:p>
            <a:pPr eaLnBrk="1" hangingPunct="1"/>
            <a:br>
              <a:rPr lang="en-AU" altLang="en-US" sz="2000" dirty="0">
                <a:latin typeface="Verdana" panose="020B0604030504040204" pitchFamily="34" charset="0"/>
                <a:ea typeface="MS PGothic" panose="020B0600070205080204" pitchFamily="34" charset="-128"/>
              </a:rPr>
            </a:br>
            <a:r>
              <a:rPr lang="en-AU" altLang="en-US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Calculation at: </a:t>
            </a:r>
            <a:r>
              <a:rPr lang="en-AU" altLang="en-US" sz="1400" dirty="0">
                <a:solidFill>
                  <a:srgbClr val="7F7F7F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http://blogs.bmj.com/bmj/2016/01/14/</a:t>
            </a:r>
            <a:br>
              <a:rPr lang="en-AU" altLang="en-US" sz="1400" dirty="0">
                <a:solidFill>
                  <a:srgbClr val="7F7F7F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</a:br>
            <a:r>
              <a:rPr lang="en-AU" altLang="en-US" sz="1400" dirty="0">
                <a:solidFill>
                  <a:srgbClr val="7F7F7F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paul-glasziou-and-iain-chalmers-is-85-of-health-research-really-wasted/</a:t>
            </a:r>
            <a:endParaRPr lang="en-AU" altLang="en-US" sz="2000" dirty="0">
              <a:solidFill>
                <a:srgbClr val="7F7F7F"/>
              </a:solidFill>
              <a:latin typeface="Verdana" panose="020B060403050404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1791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A05AB62-06FE-4235-B7EF-B98DEC3F88AE}"/>
              </a:ext>
            </a:extLst>
          </p:cNvPr>
          <p:cNvSpPr/>
          <p:nvPr/>
        </p:nvSpPr>
        <p:spPr>
          <a:xfrm>
            <a:off x="550505" y="6012884"/>
            <a:ext cx="1698171" cy="6531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Questions relevant to users of research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8C8356-9187-41DF-AAC2-03C6E89934B7}"/>
              </a:ext>
            </a:extLst>
          </p:cNvPr>
          <p:cNvSpPr/>
          <p:nvPr/>
        </p:nvSpPr>
        <p:spPr>
          <a:xfrm>
            <a:off x="2811624" y="6012884"/>
            <a:ext cx="1698171" cy="6531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Appropriate design, conduct &amp; analysis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E6C750-408A-48D3-B1C3-F8FF1F7E6172}"/>
              </a:ext>
            </a:extLst>
          </p:cNvPr>
          <p:cNvSpPr/>
          <p:nvPr/>
        </p:nvSpPr>
        <p:spPr>
          <a:xfrm>
            <a:off x="5072743" y="6012884"/>
            <a:ext cx="1698171" cy="6531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Efficient regulation and delivery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BD5921-5E24-401D-B533-D267EA4CFCE5}"/>
              </a:ext>
            </a:extLst>
          </p:cNvPr>
          <p:cNvSpPr/>
          <p:nvPr/>
        </p:nvSpPr>
        <p:spPr>
          <a:xfrm>
            <a:off x="7333862" y="6012884"/>
            <a:ext cx="1698171" cy="653143"/>
          </a:xfrm>
          <a:prstGeom prst="rect">
            <a:avLst/>
          </a:prstGeom>
          <a:pattFill prst="pct25">
            <a:fgClr>
              <a:schemeClr val="accent6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b="1" dirty="0">
                <a:solidFill>
                  <a:schemeClr val="tx1"/>
                </a:solidFill>
              </a:rPr>
              <a:t>Accessible full research reports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7D6669-996C-4F80-8D61-462FAB3A88DE}"/>
              </a:ext>
            </a:extLst>
          </p:cNvPr>
          <p:cNvSpPr/>
          <p:nvPr/>
        </p:nvSpPr>
        <p:spPr>
          <a:xfrm>
            <a:off x="9594980" y="6012883"/>
            <a:ext cx="1698171" cy="6531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Unbiased &amp; usable reports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02381923-9ACD-4358-93E2-AD89B772B6BF}"/>
              </a:ext>
            </a:extLst>
          </p:cNvPr>
          <p:cNvSpPr/>
          <p:nvPr/>
        </p:nvSpPr>
        <p:spPr>
          <a:xfrm>
            <a:off x="2248676" y="6227489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41284D61-C1A6-4BEC-9F8B-B218F350CBA4}"/>
              </a:ext>
            </a:extLst>
          </p:cNvPr>
          <p:cNvSpPr/>
          <p:nvPr/>
        </p:nvSpPr>
        <p:spPr>
          <a:xfrm>
            <a:off x="4509794" y="6227488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2F0F67EE-DAC1-4AD8-96AC-73D3BD76FC55}"/>
              </a:ext>
            </a:extLst>
          </p:cNvPr>
          <p:cNvSpPr/>
          <p:nvPr/>
        </p:nvSpPr>
        <p:spPr>
          <a:xfrm>
            <a:off x="6775577" y="6250813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6AE9CF97-DCEF-4C17-9275-B247AA8F050D}"/>
              </a:ext>
            </a:extLst>
          </p:cNvPr>
          <p:cNvSpPr/>
          <p:nvPr/>
        </p:nvSpPr>
        <p:spPr>
          <a:xfrm>
            <a:off x="9042918" y="6227488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512EE9E-C5C6-4C5F-ABF6-8FE33FE8D0B5}"/>
              </a:ext>
            </a:extLst>
          </p:cNvPr>
          <p:cNvSpPr txBox="1">
            <a:spLocks/>
          </p:cNvSpPr>
          <p:nvPr/>
        </p:nvSpPr>
        <p:spPr>
          <a:xfrm>
            <a:off x="590647" y="443839"/>
            <a:ext cx="8229600" cy="7747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altLang="en-US"/>
              <a:t>50% of research is not published</a:t>
            </a:r>
            <a:endParaRPr lang="en-GB" altLang="en-US" dirty="0"/>
          </a:p>
        </p:txBody>
      </p:sp>
      <p:pic>
        <p:nvPicPr>
          <p:cNvPr id="14" name="Picture 2" descr="http://www.sciencedirect.com/cache/MiamiImageURL/1-s2.0-S0140673613622965-gr2_lrg.jpg/0?wchp=dGLzVlt-zSkWA&amp;pii=S0140673613622965">
            <a:extLst>
              <a:ext uri="{FF2B5EF4-FFF2-40B4-BE49-F238E27FC236}">
                <a16:creationId xmlns:a16="http://schemas.microsoft.com/office/drawing/2014/main" id="{51FCC0A2-A510-4E0E-B178-5FCF847A8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27" y="1461546"/>
            <a:ext cx="7880465" cy="3915295"/>
          </a:xfrm>
          <a:prstGeom prst="rect">
            <a:avLst/>
          </a:prstGeom>
        </p:spPr>
      </p:pic>
      <p:sp>
        <p:nvSpPr>
          <p:cNvPr id="15" name="TextBox 4">
            <a:extLst>
              <a:ext uri="{FF2B5EF4-FFF2-40B4-BE49-F238E27FC236}">
                <a16:creationId xmlns:a16="http://schemas.microsoft.com/office/drawing/2014/main" id="{65BFD2BD-F4DF-46AD-B048-EECEEC05A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438" y="5478399"/>
            <a:ext cx="3152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1800" i="1" dirty="0">
                <a:solidFill>
                  <a:srgbClr val="595959"/>
                </a:solidFill>
              </a:rPr>
              <a:t>Lancet</a:t>
            </a:r>
            <a:r>
              <a:rPr lang="en-AU" altLang="en-US" sz="1800" dirty="0">
                <a:solidFill>
                  <a:srgbClr val="595959"/>
                </a:solidFill>
              </a:rPr>
              <a:t> 2014;383:257–66</a:t>
            </a:r>
            <a:endParaRPr lang="en-GB" altLang="en-US" sz="1800" dirty="0">
              <a:solidFill>
                <a:srgbClr val="595959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33C5978-D5BA-4078-B07E-FA664AF92EDC}"/>
              </a:ext>
            </a:extLst>
          </p:cNvPr>
          <p:cNvGrpSpPr/>
          <p:nvPr/>
        </p:nvGrpSpPr>
        <p:grpSpPr>
          <a:xfrm>
            <a:off x="5713938" y="1497249"/>
            <a:ext cx="2987000" cy="3419457"/>
            <a:chOff x="5508660" y="2533635"/>
            <a:chExt cx="2987000" cy="3419457"/>
          </a:xfrm>
        </p:grpSpPr>
        <p:pic>
          <p:nvPicPr>
            <p:cNvPr id="17" name="Picture 9" descr="Image result for waste paper basket">
              <a:extLst>
                <a:ext uri="{FF2B5EF4-FFF2-40B4-BE49-F238E27FC236}">
                  <a16:creationId xmlns:a16="http://schemas.microsoft.com/office/drawing/2014/main" id="{516E4766-25F2-4B56-B500-46DAFF6F91C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72"/>
            <a:stretch/>
          </p:blipFill>
          <p:spPr bwMode="auto">
            <a:xfrm>
              <a:off x="5508660" y="3341294"/>
              <a:ext cx="2987000" cy="2365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7B68E35-354C-4765-ACB2-799337969ADE}"/>
                </a:ext>
              </a:extLst>
            </p:cNvPr>
            <p:cNvSpPr/>
            <p:nvPr/>
          </p:nvSpPr>
          <p:spPr>
            <a:xfrm>
              <a:off x="5508661" y="2533635"/>
              <a:ext cx="2534564" cy="3419457"/>
            </a:xfrm>
            <a:prstGeom prst="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AU" sz="2800" b="1" dirty="0">
                  <a:solidFill>
                    <a:srgbClr val="FF0000"/>
                  </a:solidFill>
                </a:rPr>
                <a:t>     WASTE</a:t>
              </a:r>
            </a:p>
            <a:p>
              <a:pPr algn="ctr">
                <a:defRPr/>
              </a:pPr>
              <a:endParaRPr lang="en-US" b="1" dirty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en-US" b="1" dirty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en-US" b="1" dirty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en-US" b="1" dirty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en-US" b="1" dirty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en-US" b="1" dirty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en-US" b="1" dirty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en-AU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B6A1FD7-5694-414D-BE30-92496705D7D9}"/>
              </a:ext>
            </a:extLst>
          </p:cNvPr>
          <p:cNvCxnSpPr/>
          <p:nvPr/>
        </p:nvCxnSpPr>
        <p:spPr>
          <a:xfrm flipV="1">
            <a:off x="5713939" y="1371141"/>
            <a:ext cx="0" cy="3671887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98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A05AB62-06FE-4235-B7EF-B98DEC3F88AE}"/>
              </a:ext>
            </a:extLst>
          </p:cNvPr>
          <p:cNvSpPr/>
          <p:nvPr/>
        </p:nvSpPr>
        <p:spPr>
          <a:xfrm>
            <a:off x="578497" y="6055568"/>
            <a:ext cx="1698171" cy="6531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Questions relevant to users of research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8C8356-9187-41DF-AAC2-03C6E89934B7}"/>
              </a:ext>
            </a:extLst>
          </p:cNvPr>
          <p:cNvSpPr/>
          <p:nvPr/>
        </p:nvSpPr>
        <p:spPr>
          <a:xfrm>
            <a:off x="2839616" y="6055568"/>
            <a:ext cx="1698171" cy="653143"/>
          </a:xfrm>
          <a:prstGeom prst="rect">
            <a:avLst/>
          </a:prstGeom>
          <a:pattFill prst="pct25">
            <a:fgClr>
              <a:schemeClr val="accent6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b="1" dirty="0">
                <a:solidFill>
                  <a:schemeClr val="tx1"/>
                </a:solidFill>
              </a:rPr>
              <a:t>Appropriate design, conduct &amp; analysis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E6C750-408A-48D3-B1C3-F8FF1F7E6172}"/>
              </a:ext>
            </a:extLst>
          </p:cNvPr>
          <p:cNvSpPr/>
          <p:nvPr/>
        </p:nvSpPr>
        <p:spPr>
          <a:xfrm>
            <a:off x="5100735" y="6055568"/>
            <a:ext cx="1698171" cy="6531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Efficient regulation and delivery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BD5921-5E24-401D-B533-D267EA4CFCE5}"/>
              </a:ext>
            </a:extLst>
          </p:cNvPr>
          <p:cNvSpPr/>
          <p:nvPr/>
        </p:nvSpPr>
        <p:spPr>
          <a:xfrm>
            <a:off x="7361854" y="6055568"/>
            <a:ext cx="1698171" cy="6531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Accessible full research reports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7D6669-996C-4F80-8D61-462FAB3A88DE}"/>
              </a:ext>
            </a:extLst>
          </p:cNvPr>
          <p:cNvSpPr/>
          <p:nvPr/>
        </p:nvSpPr>
        <p:spPr>
          <a:xfrm>
            <a:off x="9622972" y="6055567"/>
            <a:ext cx="1698171" cy="6531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Unbiased &amp; usable reports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02381923-9ACD-4358-93E2-AD89B772B6BF}"/>
              </a:ext>
            </a:extLst>
          </p:cNvPr>
          <p:cNvSpPr/>
          <p:nvPr/>
        </p:nvSpPr>
        <p:spPr>
          <a:xfrm>
            <a:off x="2276668" y="6270173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41284D61-C1A6-4BEC-9F8B-B218F350CBA4}"/>
              </a:ext>
            </a:extLst>
          </p:cNvPr>
          <p:cNvSpPr/>
          <p:nvPr/>
        </p:nvSpPr>
        <p:spPr>
          <a:xfrm>
            <a:off x="4537786" y="6270172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2F0F67EE-DAC1-4AD8-96AC-73D3BD76FC55}"/>
              </a:ext>
            </a:extLst>
          </p:cNvPr>
          <p:cNvSpPr/>
          <p:nvPr/>
        </p:nvSpPr>
        <p:spPr>
          <a:xfrm>
            <a:off x="6803569" y="6293497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6AE9CF97-DCEF-4C17-9275-B247AA8F050D}"/>
              </a:ext>
            </a:extLst>
          </p:cNvPr>
          <p:cNvSpPr/>
          <p:nvPr/>
        </p:nvSpPr>
        <p:spPr>
          <a:xfrm>
            <a:off x="9070910" y="6270172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Rectangle 2">
            <a:extLst>
              <a:ext uri="{FF2B5EF4-FFF2-40B4-BE49-F238E27FC236}">
                <a16:creationId xmlns:a16="http://schemas.microsoft.com/office/drawing/2014/main" id="{6B5669B7-52FA-4861-B1B0-7C852BE27609}"/>
              </a:ext>
            </a:extLst>
          </p:cNvPr>
          <p:cNvSpPr txBox="1">
            <a:spLocks noChangeArrowheads="1"/>
          </p:cNvSpPr>
          <p:nvPr/>
        </p:nvSpPr>
        <p:spPr>
          <a:xfrm>
            <a:off x="17463" y="174396"/>
            <a:ext cx="12072937" cy="944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altLang="en-US" sz="3600" dirty="0">
                <a:latin typeface="Verdana" panose="020B0604030504040204" pitchFamily="34" charset="0"/>
              </a:rPr>
              <a:t>New research should build on previous research</a:t>
            </a:r>
          </a:p>
        </p:txBody>
      </p:sp>
      <p:sp>
        <p:nvSpPr>
          <p:cNvPr id="21" name="TextBox 5">
            <a:extLst>
              <a:ext uri="{FF2B5EF4-FFF2-40B4-BE49-F238E27FC236}">
                <a16:creationId xmlns:a16="http://schemas.microsoft.com/office/drawing/2014/main" id="{4C9163F8-D3B9-46AF-8F48-535C5DEF6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2675" y="1076096"/>
            <a:ext cx="87836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AU" alt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Horn J et al. Very Early Nimodipine Use in Stroke (VENUS): a randomized, double-blind, placebo-controlled </a:t>
            </a:r>
            <a:r>
              <a:rPr lang="en-AU" altLang="en-US" sz="1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TRIAL</a:t>
            </a:r>
            <a:r>
              <a:rPr lang="en-AU" alt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 Stroke. 2001 </a:t>
            </a:r>
            <a:br>
              <a:rPr lang="en-AU" altLang="en-US" sz="1800" dirty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r>
              <a:rPr lang="en-AU" altLang="en-US" sz="1800" dirty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RESULTS: At trial termination, (225 nimodipine, 229 placebo),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AU" altLang="en-US" sz="1800" b="1" u="sng" dirty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no effect </a:t>
            </a:r>
            <a:r>
              <a:rPr lang="en-AU" altLang="en-US" sz="1800" dirty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of nimodipine was found. 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57EBB25-A205-4D72-9458-EEC5F277282F}"/>
              </a:ext>
            </a:extLst>
          </p:cNvPr>
          <p:cNvGrpSpPr>
            <a:grpSpLocks/>
          </p:cNvGrpSpPr>
          <p:nvPr/>
        </p:nvGrpSpPr>
        <p:grpSpPr bwMode="auto">
          <a:xfrm>
            <a:off x="458788" y="1018946"/>
            <a:ext cx="10799762" cy="2947430"/>
            <a:chOff x="458532" y="2456264"/>
            <a:chExt cx="10799653" cy="2946348"/>
          </a:xfrm>
        </p:grpSpPr>
        <p:sp>
          <p:nvSpPr>
            <p:cNvPr id="23" name="Rectangle 2">
              <a:extLst>
                <a:ext uri="{FF2B5EF4-FFF2-40B4-BE49-F238E27FC236}">
                  <a16:creationId xmlns:a16="http://schemas.microsoft.com/office/drawing/2014/main" id="{14076B27-1DC8-44F0-9526-C01FF04EBC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5089" y="4139407"/>
              <a:ext cx="8993096" cy="1169122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p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p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altLang="en-US" sz="1800" i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Horn J, et al. Calcium antagonists for acute ischemic stroke. </a:t>
              </a:r>
              <a:br>
                <a:rPr lang="en-GB" altLang="en-US" sz="1800" i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</a:br>
              <a:r>
                <a:rPr lang="en-GB" altLang="en-US" sz="1800" i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The Cochrane Database of </a:t>
              </a:r>
              <a:r>
                <a:rPr lang="en-GB" altLang="en-US" sz="1800" b="1" i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SYSTEMATIC REVIEWS</a:t>
              </a:r>
              <a:r>
                <a:rPr lang="en-GB" altLang="en-US" sz="1800" i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. 2001</a:t>
              </a:r>
              <a:r>
                <a:rPr lang="en-GB" altLang="en-US" sz="1800" dirty="0">
                  <a:solidFill>
                    <a:schemeClr val="accent2">
                      <a:lumMod val="75000"/>
                    </a:schemeClr>
                  </a:solidFill>
                </a:rPr>
                <a:t>.</a:t>
              </a:r>
              <a:br>
                <a:rPr lang="en-GB" altLang="en-US" sz="1800" i="1" dirty="0">
                  <a:solidFill>
                    <a:schemeClr val="accent2">
                      <a:lumMod val="75000"/>
                    </a:schemeClr>
                  </a:solidFill>
                </a:rPr>
              </a:br>
              <a:r>
                <a:rPr lang="en-GB" altLang="en-US" sz="1800" dirty="0">
                  <a:solidFill>
                    <a:schemeClr val="accent2">
                      <a:lumMod val="75000"/>
                    </a:schemeClr>
                  </a:solidFill>
                </a:rPr>
                <a:t>RESULTS </a:t>
              </a:r>
              <a:r>
                <a:rPr lang="ja-JP" altLang="en-GB" sz="1600" dirty="0">
                  <a:solidFill>
                    <a:schemeClr val="accent2">
                      <a:lumMod val="75000"/>
                    </a:schemeClr>
                  </a:solidFill>
                </a:rPr>
                <a:t>“</a:t>
              </a:r>
              <a:r>
                <a:rPr lang="en-GB" altLang="ja-JP" sz="1600" dirty="0">
                  <a:solidFill>
                    <a:schemeClr val="accent2">
                      <a:lumMod val="75000"/>
                    </a:schemeClr>
                  </a:solidFill>
                </a:rPr>
                <a:t>28 trials were included (7,521 patients). </a:t>
              </a:r>
              <a:br>
                <a:rPr lang="en-GB" altLang="ja-JP" sz="1600" dirty="0">
                  <a:solidFill>
                    <a:schemeClr val="accent2">
                      <a:lumMod val="75000"/>
                    </a:schemeClr>
                  </a:solidFill>
                </a:rPr>
              </a:br>
              <a:r>
                <a:rPr lang="en-GB" altLang="ja-JP" sz="1600" b="1" u="sng" dirty="0">
                  <a:solidFill>
                    <a:schemeClr val="accent2">
                      <a:lumMod val="75000"/>
                    </a:schemeClr>
                  </a:solidFill>
                </a:rPr>
                <a:t>No effect </a:t>
              </a:r>
              <a:r>
                <a:rPr lang="en-GB" altLang="ja-JP" sz="1600" dirty="0">
                  <a:solidFill>
                    <a:schemeClr val="accent2">
                      <a:lumMod val="75000"/>
                    </a:schemeClr>
                  </a:solidFill>
                </a:rPr>
                <a:t>on poor outcome (OR 1.07), or on death at end of follow-up (OR 1.10)</a:t>
              </a:r>
              <a:r>
                <a:rPr lang="ja-JP" altLang="en-GB" sz="1600" dirty="0">
                  <a:solidFill>
                    <a:schemeClr val="accent2">
                      <a:lumMod val="75000"/>
                    </a:schemeClr>
                  </a:solidFill>
                </a:rPr>
                <a:t>”</a:t>
              </a:r>
              <a:endParaRPr lang="en-GB" altLang="en-US" sz="16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pic>
          <p:nvPicPr>
            <p:cNvPr id="24" name="Picture 1">
              <a:extLst>
                <a:ext uri="{FF2B5EF4-FFF2-40B4-BE49-F238E27FC236}">
                  <a16:creationId xmlns:a16="http://schemas.microsoft.com/office/drawing/2014/main" id="{8C98742B-9588-49EA-8FC8-E8B8CE0E55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532" y="2456264"/>
              <a:ext cx="1573825" cy="2946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119639B-AC0A-4941-A5A6-4B1D94A4079C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4162196"/>
            <a:ext cx="11098213" cy="1477962"/>
            <a:chOff x="533887" y="5599615"/>
            <a:chExt cx="11097047" cy="1477328"/>
          </a:xfrm>
        </p:grpSpPr>
        <p:sp>
          <p:nvSpPr>
            <p:cNvPr id="26" name="TextBox 3">
              <a:extLst>
                <a:ext uri="{FF2B5EF4-FFF2-40B4-BE49-F238E27FC236}">
                  <a16:creationId xmlns:a16="http://schemas.microsoft.com/office/drawing/2014/main" id="{5CBEEA5A-DA4C-4B05-B504-C19ABFA759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977" y="5599615"/>
              <a:ext cx="9277957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AU" altLang="en-US" sz="1800" i="1" dirty="0">
                  <a:solidFill>
                    <a:srgbClr val="FF9999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rPr>
                <a:t>Horn J et al. Nimodipine in </a:t>
              </a:r>
              <a:r>
                <a:rPr lang="en-AU" altLang="en-US" sz="1800" b="1" i="1" dirty="0">
                  <a:solidFill>
                    <a:srgbClr val="FF9999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rPr>
                <a:t>ANIMAL</a:t>
              </a:r>
              <a:r>
                <a:rPr lang="en-AU" altLang="en-US" sz="1800" i="1" dirty="0">
                  <a:solidFill>
                    <a:srgbClr val="FF9999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rPr>
                <a:t> model experiments of focal cerebral ischemia: a </a:t>
              </a:r>
              <a:r>
                <a:rPr lang="en-AU" altLang="en-US" sz="1800" b="1" i="1" dirty="0">
                  <a:solidFill>
                    <a:srgbClr val="FF9999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rPr>
                <a:t>SYSTEMATIC REVIEW</a:t>
              </a:r>
              <a:r>
                <a:rPr lang="en-AU" altLang="en-US" sz="1800" i="1" dirty="0">
                  <a:solidFill>
                    <a:srgbClr val="FF9999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rPr>
                <a:t> Stroke. 2001 Oct. </a:t>
              </a:r>
              <a:br>
                <a:rPr lang="en-AU" altLang="en-US" sz="1800" dirty="0">
                  <a:solidFill>
                    <a:srgbClr val="FF0000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rPr>
              </a:br>
              <a:r>
                <a:rPr lang="en-GB" altLang="en-US" sz="1800" dirty="0">
                  <a:solidFill>
                    <a:srgbClr val="FF0000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rPr>
                <a:t>“</a:t>
              </a:r>
              <a:r>
                <a:rPr lang="en-AU" altLang="en-US" sz="1800" dirty="0">
                  <a:solidFill>
                    <a:srgbClr val="FF0000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rPr>
                <a:t>20 studies … </a:t>
              </a:r>
              <a:r>
                <a:rPr lang="en-GB" altLang="en-US" sz="1800" b="1" u="sng" dirty="0">
                  <a:solidFill>
                    <a:srgbClr val="FF0000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rPr>
                <a:t>review did not show convincing evidence</a:t>
              </a:r>
              <a:r>
                <a:rPr lang="en-GB" altLang="en-US" sz="1800" b="1" dirty="0">
                  <a:solidFill>
                    <a:srgbClr val="FF0000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rPr>
                <a:t> </a:t>
              </a:r>
              <a:r>
                <a:rPr lang="en-GB" altLang="en-US" sz="1800" dirty="0">
                  <a:solidFill>
                    <a:srgbClr val="FF0000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rPr>
                <a:t>to substantiate the decision to perform trials with nimodipine in large numbers of patients.”</a:t>
              </a:r>
              <a:endParaRPr lang="en-US" altLang="en-US" sz="1400" dirty="0">
                <a:solidFill>
                  <a:srgbClr val="FF0000"/>
                </a:solidFill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AU" altLang="en-US" sz="1800" dirty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endParaRPr>
            </a:p>
          </p:txBody>
        </p:sp>
        <p:pic>
          <p:nvPicPr>
            <p:cNvPr id="27" name="Picture 2" descr="Related image">
              <a:extLst>
                <a:ext uri="{FF2B5EF4-FFF2-40B4-BE49-F238E27FC236}">
                  <a16:creationId xmlns:a16="http://schemas.microsoft.com/office/drawing/2014/main" id="{E0A4BB25-64DB-40E7-A961-CBDED229FC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87" y="5690323"/>
              <a:ext cx="1274651" cy="1076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3858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A05AB62-06FE-4235-B7EF-B98DEC3F88AE}"/>
              </a:ext>
            </a:extLst>
          </p:cNvPr>
          <p:cNvSpPr/>
          <p:nvPr/>
        </p:nvSpPr>
        <p:spPr>
          <a:xfrm>
            <a:off x="578497" y="6055567"/>
            <a:ext cx="1698171" cy="6531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Questions relevant to users of research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8C8356-9187-41DF-AAC2-03C6E89934B7}"/>
              </a:ext>
            </a:extLst>
          </p:cNvPr>
          <p:cNvSpPr/>
          <p:nvPr/>
        </p:nvSpPr>
        <p:spPr>
          <a:xfrm>
            <a:off x="2839616" y="6055567"/>
            <a:ext cx="1698171" cy="6531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Appropriate design, conduct &amp; analysis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E6C750-408A-48D3-B1C3-F8FF1F7E6172}"/>
              </a:ext>
            </a:extLst>
          </p:cNvPr>
          <p:cNvSpPr/>
          <p:nvPr/>
        </p:nvSpPr>
        <p:spPr>
          <a:xfrm>
            <a:off x="5100735" y="6055567"/>
            <a:ext cx="1698171" cy="6531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Efficient regulation and delivery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BD5921-5E24-401D-B533-D267EA4CFCE5}"/>
              </a:ext>
            </a:extLst>
          </p:cNvPr>
          <p:cNvSpPr/>
          <p:nvPr/>
        </p:nvSpPr>
        <p:spPr>
          <a:xfrm>
            <a:off x="7361854" y="6055567"/>
            <a:ext cx="1698171" cy="6531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Accessible full research reports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7D6669-996C-4F80-8D61-462FAB3A88DE}"/>
              </a:ext>
            </a:extLst>
          </p:cNvPr>
          <p:cNvSpPr/>
          <p:nvPr/>
        </p:nvSpPr>
        <p:spPr>
          <a:xfrm>
            <a:off x="9622972" y="6055566"/>
            <a:ext cx="1698171" cy="653143"/>
          </a:xfrm>
          <a:prstGeom prst="rect">
            <a:avLst/>
          </a:prstGeom>
          <a:pattFill prst="pct25">
            <a:fgClr>
              <a:schemeClr val="accent6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b="1" dirty="0">
                <a:solidFill>
                  <a:schemeClr val="tx1"/>
                </a:solidFill>
              </a:rPr>
              <a:t>Unbiased &amp; usable reports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02381923-9ACD-4358-93E2-AD89B772B6BF}"/>
              </a:ext>
            </a:extLst>
          </p:cNvPr>
          <p:cNvSpPr/>
          <p:nvPr/>
        </p:nvSpPr>
        <p:spPr>
          <a:xfrm>
            <a:off x="2276668" y="6270172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41284D61-C1A6-4BEC-9F8B-B218F350CBA4}"/>
              </a:ext>
            </a:extLst>
          </p:cNvPr>
          <p:cNvSpPr/>
          <p:nvPr/>
        </p:nvSpPr>
        <p:spPr>
          <a:xfrm>
            <a:off x="4537786" y="6270171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2F0F67EE-DAC1-4AD8-96AC-73D3BD76FC55}"/>
              </a:ext>
            </a:extLst>
          </p:cNvPr>
          <p:cNvSpPr/>
          <p:nvPr/>
        </p:nvSpPr>
        <p:spPr>
          <a:xfrm>
            <a:off x="6803569" y="6293496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6AE9CF97-DCEF-4C17-9275-B247AA8F050D}"/>
              </a:ext>
            </a:extLst>
          </p:cNvPr>
          <p:cNvSpPr/>
          <p:nvPr/>
        </p:nvSpPr>
        <p:spPr>
          <a:xfrm>
            <a:off x="9070910" y="6270171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3" name="Picture 12" descr="Image result for poor report">
            <a:extLst>
              <a:ext uri="{FF2B5EF4-FFF2-40B4-BE49-F238E27FC236}">
                <a16:creationId xmlns:a16="http://schemas.microsoft.com/office/drawing/2014/main" id="{70B9B80D-A8A2-4070-9478-3FB4CD450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2352" y="149291"/>
            <a:ext cx="2145393" cy="1422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E3A24F3C-7AEC-4A60-B73B-3BD5C61EB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497" y="185432"/>
            <a:ext cx="10515600" cy="726557"/>
          </a:xfrm>
        </p:spPr>
        <p:txBody>
          <a:bodyPr/>
          <a:lstStyle/>
          <a:p>
            <a:r>
              <a:rPr lang="en-AU" dirty="0"/>
              <a:t>Improving reporting of research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153DCB49-89F3-4C6D-9DD7-8249E3A6ED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838"/>
          <a:stretch/>
        </p:blipFill>
        <p:spPr bwMode="auto">
          <a:xfrm>
            <a:off x="787771" y="1078179"/>
            <a:ext cx="4103688" cy="1929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figure hoft011296.f1_default">
            <a:extLst>
              <a:ext uri="{FF2B5EF4-FFF2-40B4-BE49-F238E27FC236}">
                <a16:creationId xmlns:a16="http://schemas.microsoft.com/office/drawing/2014/main" id="{FB37DDF7-EAB2-4DF3-BA43-9E1496F03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675" y="3081716"/>
            <a:ext cx="3897312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00AFF7E8-79AD-4F52-9F9C-D3F7D72DFAC5}"/>
              </a:ext>
            </a:extLst>
          </p:cNvPr>
          <p:cNvSpPr/>
          <p:nvPr/>
        </p:nvSpPr>
        <p:spPr>
          <a:xfrm>
            <a:off x="3865784" y="3222032"/>
            <a:ext cx="1120775" cy="26368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en-AU" altLang="en-US" sz="1800">
                <a:solidFill>
                  <a:srgbClr val="FF0000"/>
                </a:solidFill>
              </a:rPr>
              <a:t>61%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defRPr/>
            </a:pPr>
            <a:endParaRPr lang="en-AU" altLang="en-US" sz="1800">
              <a:solidFill>
                <a:srgbClr val="FF0000"/>
              </a:solidFill>
            </a:endParaRP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defRPr/>
            </a:pPr>
            <a:endParaRPr lang="en-AU" altLang="en-US" sz="1800">
              <a:solidFill>
                <a:srgbClr val="FF0000"/>
              </a:solidFill>
            </a:endParaRP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defRPr/>
            </a:pPr>
            <a:endParaRPr lang="en-AU" altLang="en-US" sz="1800">
              <a:solidFill>
                <a:srgbClr val="FF0000"/>
              </a:solidFill>
            </a:endParaRP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defRPr/>
            </a:pPr>
            <a:endParaRPr lang="en-AU" altLang="en-US" sz="1800">
              <a:solidFill>
                <a:srgbClr val="FF0000"/>
              </a:solidFill>
            </a:endParaRP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defRPr/>
            </a:pPr>
            <a:endParaRPr lang="en-AU" altLang="en-US" sz="1800">
              <a:solidFill>
                <a:srgbClr val="FF000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F70496B-AB00-42F0-B527-C32E35CD0E9C}"/>
              </a:ext>
            </a:extLst>
          </p:cNvPr>
          <p:cNvGrpSpPr/>
          <p:nvPr/>
        </p:nvGrpSpPr>
        <p:grpSpPr>
          <a:xfrm>
            <a:off x="5325302" y="2731803"/>
            <a:ext cx="6078927" cy="3085830"/>
            <a:chOff x="5206398" y="2758673"/>
            <a:chExt cx="6078927" cy="308583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60F88B6-84CF-444F-9005-85F2937E5D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50861"/>
            <a:stretch/>
          </p:blipFill>
          <p:spPr>
            <a:xfrm>
              <a:off x="5206398" y="2758673"/>
              <a:ext cx="6078927" cy="2636837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E1CDA1AA-878D-46CA-87F9-C670EC53F630}"/>
                </a:ext>
              </a:extLst>
            </p:cNvPr>
            <p:cNvSpPr txBox="1"/>
            <p:nvPr/>
          </p:nvSpPr>
          <p:spPr>
            <a:xfrm>
              <a:off x="5561045" y="5475171"/>
              <a:ext cx="28884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>
                  <a:hlinkClick r:id="rId6"/>
                </a:rPr>
                <a:t>http://www.tidierguide.org/</a:t>
              </a:r>
              <a:r>
                <a:rPr lang="en-AU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500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700F9-9C7C-4158-BF9C-3415662D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11" y="365125"/>
            <a:ext cx="10672789" cy="1325563"/>
          </a:xfrm>
        </p:spPr>
        <p:txBody>
          <a:bodyPr/>
          <a:lstStyle/>
          <a:p>
            <a:r>
              <a:rPr lang="en-AU" dirty="0"/>
              <a:t>“Waste” = Opportunity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8DCA8-827B-40FC-8299-577ED5219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11" y="1964569"/>
            <a:ext cx="10672789" cy="398973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AU" sz="3200" b="1" dirty="0"/>
              <a:t>Published unpublished studies!!</a:t>
            </a:r>
          </a:p>
          <a:p>
            <a:pPr marL="514350" indent="-514350">
              <a:buAutoNum type="arabicPeriod"/>
            </a:pPr>
            <a:r>
              <a:rPr lang="en-AU" sz="3200" b="1" dirty="0"/>
              <a:t>Reduce inefficiencies and overheads in research</a:t>
            </a:r>
          </a:p>
          <a:p>
            <a:pPr marL="0" indent="0">
              <a:buNone/>
            </a:pPr>
            <a:r>
              <a:rPr lang="en-AU" sz="3200" b="1" dirty="0"/>
              <a:t>3. (Rapid) reviews of previous research before new research</a:t>
            </a:r>
          </a:p>
          <a:p>
            <a:pPr marL="0" indent="0">
              <a:buNone/>
            </a:pPr>
            <a:r>
              <a:rPr lang="en-AU" sz="3200" b="1" dirty="0"/>
              <a:t>4. Education and training for good research practice </a:t>
            </a:r>
          </a:p>
          <a:p>
            <a:pPr marL="0" indent="0">
              <a:buNone/>
            </a:pPr>
            <a:r>
              <a:rPr lang="en-AU" sz="3200" b="1" dirty="0"/>
              <a:t>5. Infrastructure for research quality</a:t>
            </a:r>
          </a:p>
        </p:txBody>
      </p:sp>
      <p:pic>
        <p:nvPicPr>
          <p:cNvPr id="1026" name="Picture 2" descr="Image result for insoluble opportunity &quot;yes minister&quot; bernard">
            <a:extLst>
              <a:ext uri="{FF2B5EF4-FFF2-40B4-BE49-F238E27FC236}">
                <a16:creationId xmlns:a16="http://schemas.microsoft.com/office/drawing/2014/main" id="{00595699-E7D2-41C5-A19F-E2F47A5622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420" y="153572"/>
            <a:ext cx="3907097" cy="2197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C5A4406-C863-4C12-853D-B033A0E8E504}"/>
              </a:ext>
            </a:extLst>
          </p:cNvPr>
          <p:cNvSpPr/>
          <p:nvPr/>
        </p:nvSpPr>
        <p:spPr>
          <a:xfrm>
            <a:off x="625151" y="6036907"/>
            <a:ext cx="1698171" cy="6531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Questions relevant to users of research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D09F35-C618-4A9A-B900-F89839DE75B3}"/>
              </a:ext>
            </a:extLst>
          </p:cNvPr>
          <p:cNvSpPr/>
          <p:nvPr/>
        </p:nvSpPr>
        <p:spPr>
          <a:xfrm>
            <a:off x="2886270" y="6036907"/>
            <a:ext cx="1698171" cy="653143"/>
          </a:xfrm>
          <a:prstGeom prst="rect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Appropriate design, conduct &amp; analysis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85C454-21F5-48AF-B8E5-BF8B503A2414}"/>
              </a:ext>
            </a:extLst>
          </p:cNvPr>
          <p:cNvSpPr/>
          <p:nvPr/>
        </p:nvSpPr>
        <p:spPr>
          <a:xfrm>
            <a:off x="5147389" y="6036907"/>
            <a:ext cx="1698171" cy="6531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Efficient regulation and delivery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405036-457A-4410-9696-BA14E96D6523}"/>
              </a:ext>
            </a:extLst>
          </p:cNvPr>
          <p:cNvSpPr/>
          <p:nvPr/>
        </p:nvSpPr>
        <p:spPr>
          <a:xfrm>
            <a:off x="7408508" y="6036907"/>
            <a:ext cx="1698171" cy="653143"/>
          </a:xfrm>
          <a:prstGeom prst="rect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Accessible full research reports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BEBEE12-E987-44CB-9AC5-E71CEB984870}"/>
              </a:ext>
            </a:extLst>
          </p:cNvPr>
          <p:cNvSpPr/>
          <p:nvPr/>
        </p:nvSpPr>
        <p:spPr>
          <a:xfrm>
            <a:off x="9669626" y="6036906"/>
            <a:ext cx="1698171" cy="653143"/>
          </a:xfrm>
          <a:prstGeom prst="rect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Unbiased &amp; usable reports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752731DE-89C7-4476-8F89-50824A42ACF8}"/>
              </a:ext>
            </a:extLst>
          </p:cNvPr>
          <p:cNvSpPr/>
          <p:nvPr/>
        </p:nvSpPr>
        <p:spPr>
          <a:xfrm>
            <a:off x="2323322" y="6251512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72D8CB74-FE7D-4AA8-926B-7F9CB2AA1D56}"/>
              </a:ext>
            </a:extLst>
          </p:cNvPr>
          <p:cNvSpPr/>
          <p:nvPr/>
        </p:nvSpPr>
        <p:spPr>
          <a:xfrm>
            <a:off x="4584440" y="6251511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070B1B97-00D5-4268-8F0F-9CF2500CC6E0}"/>
              </a:ext>
            </a:extLst>
          </p:cNvPr>
          <p:cNvSpPr/>
          <p:nvPr/>
        </p:nvSpPr>
        <p:spPr>
          <a:xfrm>
            <a:off x="6850223" y="6274836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555E2F2D-3CD3-4C69-8E59-1D935EC50EC8}"/>
              </a:ext>
            </a:extLst>
          </p:cNvPr>
          <p:cNvSpPr/>
          <p:nvPr/>
        </p:nvSpPr>
        <p:spPr>
          <a:xfrm>
            <a:off x="9117564" y="6251511"/>
            <a:ext cx="562947" cy="17728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3621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02B411E66F3A4ABBEF366B8FB29C28" ma:contentTypeVersion="16" ma:contentTypeDescription="Een nieuw document maken." ma:contentTypeScope="" ma:versionID="3b1a104f525dc2fbbbdecbab5eaf5b7e">
  <xsd:schema xmlns:xsd="http://www.w3.org/2001/XMLSchema" xmlns:xs="http://www.w3.org/2001/XMLSchema" xmlns:p="http://schemas.microsoft.com/office/2006/metadata/properties" xmlns:ns2="7ee67366-d26c-4db6-9c89-4490df4cc208" xmlns:ns3="39c2bc77-3b3b-4422-ac7d-a2effe465088" targetNamespace="http://schemas.microsoft.com/office/2006/metadata/properties" ma:root="true" ma:fieldsID="4ec2ac9c6f85b8aa9fa467076787b1ca" ns2:_="" ns3:_="">
    <xsd:import namespace="7ee67366-d26c-4db6-9c89-4490df4cc208"/>
    <xsd:import namespace="39c2bc77-3b3b-4422-ac7d-a2effe4650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e67366-d26c-4db6-9c89-4490df4cc2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f09c8d93-80e9-450b-b33b-c479518883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c2bc77-3b3b-4422-ac7d-a2effe46508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a31b6a5-922f-4adf-902c-cb9ede345c99}" ma:internalName="TaxCatchAll" ma:showField="CatchAllData" ma:web="39c2bc77-3b3b-4422-ac7d-a2effe46508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B81F54-E372-4D59-AC4D-A2E22326FB26}"/>
</file>

<file path=customXml/itemProps2.xml><?xml version="1.0" encoding="utf-8"?>
<ds:datastoreItem xmlns:ds="http://schemas.openxmlformats.org/officeDocument/2006/customXml" ds:itemID="{0C0837A4-68FF-4E26-89B8-E96AEA154D2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47865</TotalTime>
  <Words>1161</Words>
  <Application>Microsoft Office PowerPoint</Application>
  <PresentationFormat>Breedbeeld</PresentationFormat>
  <Paragraphs>137</Paragraphs>
  <Slides>17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5" baseType="lpstr">
      <vt:lpstr>Arial</vt:lpstr>
      <vt:lpstr>BlinkMacSystemFont</vt:lpstr>
      <vt:lpstr>Calibri</vt:lpstr>
      <vt:lpstr>Calibri Light</vt:lpstr>
      <vt:lpstr>poppins</vt:lpstr>
      <vt:lpstr>Verdana</vt:lpstr>
      <vt:lpstr>Wingdings</vt:lpstr>
      <vt:lpstr>Office Theme</vt:lpstr>
      <vt:lpstr>Research Quality and the Hong Kong Principles Professor Paul Glasziou  (with thanks to Lex Bouter &amp; David Moher) </vt:lpstr>
      <vt:lpstr>Outline</vt:lpstr>
      <vt:lpstr>Begley’s Bombshell  Between 2002-2012, Amgen able to reproduce the seminal findings from just 6 of 53 “top tier” publications. - papers reporting something completely “new”   In the majority, data was not reproduced by the original investigators with their reagents in their lab  Amgen’s experience is not unique….</vt:lpstr>
      <vt:lpstr>PowerPoint-presentatie</vt:lpstr>
      <vt:lpstr>PowerPoint-presentatie</vt:lpstr>
      <vt:lpstr>PowerPoint-presentatie</vt:lpstr>
      <vt:lpstr>PowerPoint-presentatie</vt:lpstr>
      <vt:lpstr>Improving reporting of research</vt:lpstr>
      <vt:lpstr>“Waste” = Opportunity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Glasziou</dc:creator>
  <cp:lastModifiedBy>Lex Bouter</cp:lastModifiedBy>
  <cp:revision>960</cp:revision>
  <cp:lastPrinted>2021-05-27T23:30:57Z</cp:lastPrinted>
  <dcterms:created xsi:type="dcterms:W3CDTF">2006-11-30T16:56:08Z</dcterms:created>
  <dcterms:modified xsi:type="dcterms:W3CDTF">2021-06-07T06:20:01Z</dcterms:modified>
</cp:coreProperties>
</file>