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7" r:id="rId2"/>
    <p:sldMasterId id="2147483759" r:id="rId3"/>
    <p:sldMasterId id="2147483991" r:id="rId4"/>
    <p:sldMasterId id="2147484029" r:id="rId5"/>
  </p:sldMasterIdLst>
  <p:notesMasterIdLst>
    <p:notesMasterId r:id="rId23"/>
  </p:notesMasterIdLst>
  <p:handoutMasterIdLst>
    <p:handoutMasterId r:id="rId24"/>
  </p:handoutMasterIdLst>
  <p:sldIdLst>
    <p:sldId id="269" r:id="rId6"/>
    <p:sldId id="978" r:id="rId7"/>
    <p:sldId id="349" r:id="rId8"/>
    <p:sldId id="968" r:id="rId9"/>
    <p:sldId id="379" r:id="rId10"/>
    <p:sldId id="949" r:id="rId11"/>
    <p:sldId id="959" r:id="rId12"/>
    <p:sldId id="960" r:id="rId13"/>
    <p:sldId id="973" r:id="rId14"/>
    <p:sldId id="966" r:id="rId15"/>
    <p:sldId id="954" r:id="rId16"/>
    <p:sldId id="975" r:id="rId17"/>
    <p:sldId id="878" r:id="rId18"/>
    <p:sldId id="965" r:id="rId19"/>
    <p:sldId id="955" r:id="rId20"/>
    <p:sldId id="977" r:id="rId21"/>
    <p:sldId id="935" r:id="rId22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41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D99F11-12AE-42D2-A21D-6D258E0DF866}" v="21" dt="2020-11-02T13:22:59.6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57814" autoAdjust="0"/>
  </p:normalViewPr>
  <p:slideViewPr>
    <p:cSldViewPr snapToGrid="0">
      <p:cViewPr varScale="1">
        <p:scale>
          <a:sx n="79" d="100"/>
          <a:sy n="79" d="100"/>
        </p:scale>
        <p:origin x="2568" y="45"/>
      </p:cViewPr>
      <p:guideLst/>
    </p:cSldViewPr>
  </p:slideViewPr>
  <p:notesTextViewPr>
    <p:cViewPr>
      <p:scale>
        <a:sx n="99" d="100"/>
        <a:sy n="99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x Bouter" userId="f5880bbccde7d5f3" providerId="LiveId" clId="{4FD99F11-12AE-42D2-A21D-6D258E0DF866}"/>
    <pc:docChg chg="custSel addSld delSld modSld sldOrd delMainMaster">
      <pc:chgData name="Lex Bouter" userId="f5880bbccde7d5f3" providerId="LiveId" clId="{4FD99F11-12AE-42D2-A21D-6D258E0DF866}" dt="2020-11-02T13:30:32.532" v="3467" actId="732"/>
      <pc:docMkLst>
        <pc:docMk/>
      </pc:docMkLst>
      <pc:sldChg chg="modSp mod modNotesTx">
        <pc:chgData name="Lex Bouter" userId="f5880bbccde7d5f3" providerId="LiveId" clId="{4FD99F11-12AE-42D2-A21D-6D258E0DF866}" dt="2020-11-02T13:24:30.148" v="3457" actId="1076"/>
        <pc:sldMkLst>
          <pc:docMk/>
          <pc:sldMk cId="859469595" sldId="269"/>
        </pc:sldMkLst>
        <pc:spChg chg="mod">
          <ac:chgData name="Lex Bouter" userId="f5880bbccde7d5f3" providerId="LiveId" clId="{4FD99F11-12AE-42D2-A21D-6D258E0DF866}" dt="2020-11-02T13:24:00.286" v="3452" actId="1076"/>
          <ac:spMkLst>
            <pc:docMk/>
            <pc:sldMk cId="859469595" sldId="269"/>
            <ac:spMk id="5" creationId="{00000000-0000-0000-0000-000000000000}"/>
          </ac:spMkLst>
        </pc:spChg>
        <pc:spChg chg="mod">
          <ac:chgData name="Lex Bouter" userId="f5880bbccde7d5f3" providerId="LiveId" clId="{4FD99F11-12AE-42D2-A21D-6D258E0DF866}" dt="2020-11-02T13:24:04.222" v="3453" actId="1076"/>
          <ac:spMkLst>
            <pc:docMk/>
            <pc:sldMk cId="859469595" sldId="269"/>
            <ac:spMk id="7" creationId="{00000000-0000-0000-0000-000000000000}"/>
          </ac:spMkLst>
        </pc:spChg>
        <pc:picChg chg="mod">
          <ac:chgData name="Lex Bouter" userId="f5880bbccde7d5f3" providerId="LiveId" clId="{4FD99F11-12AE-42D2-A21D-6D258E0DF866}" dt="2020-11-02T13:24:30.148" v="3457" actId="1076"/>
          <ac:picMkLst>
            <pc:docMk/>
            <pc:sldMk cId="859469595" sldId="269"/>
            <ac:picMk id="8" creationId="{00000000-0000-0000-0000-000000000000}"/>
          </ac:picMkLst>
        </pc:picChg>
        <pc:picChg chg="mod">
          <ac:chgData name="Lex Bouter" userId="f5880bbccde7d5f3" providerId="LiveId" clId="{4FD99F11-12AE-42D2-A21D-6D258E0DF866}" dt="2020-11-02T13:24:26.080" v="3456" actId="1076"/>
          <ac:picMkLst>
            <pc:docMk/>
            <pc:sldMk cId="859469595" sldId="269"/>
            <ac:picMk id="10" creationId="{00000000-0000-0000-0000-000000000000}"/>
          </ac:picMkLst>
        </pc:picChg>
      </pc:sldChg>
      <pc:sldChg chg="del ord">
        <pc:chgData name="Lex Bouter" userId="f5880bbccde7d5f3" providerId="LiveId" clId="{4FD99F11-12AE-42D2-A21D-6D258E0DF866}" dt="2020-10-29T16:00:11.884" v="1816" actId="47"/>
        <pc:sldMkLst>
          <pc:docMk/>
          <pc:sldMk cId="2292252916" sldId="360"/>
        </pc:sldMkLst>
      </pc:sldChg>
      <pc:sldChg chg="modSp mod ord modNotesTx">
        <pc:chgData name="Lex Bouter" userId="f5880bbccde7d5f3" providerId="LiveId" clId="{4FD99F11-12AE-42D2-A21D-6D258E0DF866}" dt="2020-11-02T13:30:32.532" v="3467" actId="732"/>
        <pc:sldMkLst>
          <pc:docMk/>
          <pc:sldMk cId="2622627801" sldId="379"/>
        </pc:sldMkLst>
        <pc:picChg chg="mod modCrop">
          <ac:chgData name="Lex Bouter" userId="f5880bbccde7d5f3" providerId="LiveId" clId="{4FD99F11-12AE-42D2-A21D-6D258E0DF866}" dt="2020-11-02T13:30:32.532" v="3467" actId="732"/>
          <ac:picMkLst>
            <pc:docMk/>
            <pc:sldMk cId="2622627801" sldId="379"/>
            <ac:picMk id="4" creationId="{00000000-0000-0000-0000-000000000000}"/>
          </ac:picMkLst>
        </pc:picChg>
        <pc:picChg chg="mod modCrop">
          <ac:chgData name="Lex Bouter" userId="f5880bbccde7d5f3" providerId="LiveId" clId="{4FD99F11-12AE-42D2-A21D-6D258E0DF866}" dt="2020-11-02T13:29:42.137" v="3464" actId="732"/>
          <ac:picMkLst>
            <pc:docMk/>
            <pc:sldMk cId="2622627801" sldId="379"/>
            <ac:picMk id="5" creationId="{00000000-0000-0000-0000-000000000000}"/>
          </ac:picMkLst>
        </pc:picChg>
      </pc:sldChg>
      <pc:sldChg chg="del">
        <pc:chgData name="Lex Bouter" userId="f5880bbccde7d5f3" providerId="LiveId" clId="{4FD99F11-12AE-42D2-A21D-6D258E0DF866}" dt="2020-10-29T15:51:00.381" v="1235" actId="47"/>
        <pc:sldMkLst>
          <pc:docMk/>
          <pc:sldMk cId="2800490332" sldId="396"/>
        </pc:sldMkLst>
      </pc:sldChg>
      <pc:sldChg chg="del">
        <pc:chgData name="Lex Bouter" userId="f5880bbccde7d5f3" providerId="LiveId" clId="{4FD99F11-12AE-42D2-A21D-6D258E0DF866}" dt="2020-10-29T15:49:08.419" v="1226" actId="2696"/>
        <pc:sldMkLst>
          <pc:docMk/>
          <pc:sldMk cId="2534932873" sldId="411"/>
        </pc:sldMkLst>
      </pc:sldChg>
      <pc:sldChg chg="del">
        <pc:chgData name="Lex Bouter" userId="f5880bbccde7d5f3" providerId="LiveId" clId="{4FD99F11-12AE-42D2-A21D-6D258E0DF866}" dt="2020-10-29T15:50:38.890" v="1233" actId="47"/>
        <pc:sldMkLst>
          <pc:docMk/>
          <pc:sldMk cId="4126994884" sldId="506"/>
        </pc:sldMkLst>
      </pc:sldChg>
      <pc:sldChg chg="del">
        <pc:chgData name="Lex Bouter" userId="f5880bbccde7d5f3" providerId="LiveId" clId="{4FD99F11-12AE-42D2-A21D-6D258E0DF866}" dt="2020-10-29T15:28:18.153" v="286" actId="2696"/>
        <pc:sldMkLst>
          <pc:docMk/>
          <pc:sldMk cId="2294784825" sldId="718"/>
        </pc:sldMkLst>
      </pc:sldChg>
      <pc:sldChg chg="del">
        <pc:chgData name="Lex Bouter" userId="f5880bbccde7d5f3" providerId="LiveId" clId="{4FD99F11-12AE-42D2-A21D-6D258E0DF866}" dt="2020-10-29T15:51:00.381" v="1235" actId="47"/>
        <pc:sldMkLst>
          <pc:docMk/>
          <pc:sldMk cId="1136210404" sldId="862"/>
        </pc:sldMkLst>
      </pc:sldChg>
      <pc:sldChg chg="del">
        <pc:chgData name="Lex Bouter" userId="f5880bbccde7d5f3" providerId="LiveId" clId="{4FD99F11-12AE-42D2-A21D-6D258E0DF866}" dt="2020-10-29T15:50:34.442" v="1232" actId="47"/>
        <pc:sldMkLst>
          <pc:docMk/>
          <pc:sldMk cId="1525441378" sldId="867"/>
        </pc:sldMkLst>
      </pc:sldChg>
      <pc:sldChg chg="addSp modSp mod ord modNotesTx">
        <pc:chgData name="Lex Bouter" userId="f5880bbccde7d5f3" providerId="LiveId" clId="{4FD99F11-12AE-42D2-A21D-6D258E0DF866}" dt="2020-11-02T13:20:30.883" v="3430" actId="1076"/>
        <pc:sldMkLst>
          <pc:docMk/>
          <pc:sldMk cId="2706417914" sldId="878"/>
        </pc:sldMkLst>
        <pc:spChg chg="add mod">
          <ac:chgData name="Lex Bouter" userId="f5880bbccde7d5f3" providerId="LiveId" clId="{4FD99F11-12AE-42D2-A21D-6D258E0DF866}" dt="2020-11-02T13:20:19.018" v="3428" actId="1076"/>
          <ac:spMkLst>
            <pc:docMk/>
            <pc:sldMk cId="2706417914" sldId="878"/>
            <ac:spMk id="7" creationId="{0C521308-86C1-41F0-9B90-1151EC5A6A6D}"/>
          </ac:spMkLst>
        </pc:spChg>
        <pc:spChg chg="add mod">
          <ac:chgData name="Lex Bouter" userId="f5880bbccde7d5f3" providerId="LiveId" clId="{4FD99F11-12AE-42D2-A21D-6D258E0DF866}" dt="2020-11-02T13:20:30.883" v="3430" actId="1076"/>
          <ac:spMkLst>
            <pc:docMk/>
            <pc:sldMk cId="2706417914" sldId="878"/>
            <ac:spMk id="9" creationId="{E210BE02-04E3-407B-9ED8-E9C6D4B9D7E5}"/>
          </ac:spMkLst>
        </pc:spChg>
        <pc:picChg chg="mod modCrop">
          <ac:chgData name="Lex Bouter" userId="f5880bbccde7d5f3" providerId="LiveId" clId="{4FD99F11-12AE-42D2-A21D-6D258E0DF866}" dt="2020-11-02T13:19:51.426" v="3424" actId="1076"/>
          <ac:picMkLst>
            <pc:docMk/>
            <pc:sldMk cId="2706417914" sldId="878"/>
            <ac:picMk id="3" creationId="{7328582D-19E9-45B3-A4F7-363E893ED8D3}"/>
          </ac:picMkLst>
        </pc:picChg>
        <pc:picChg chg="mod">
          <ac:chgData name="Lex Bouter" userId="f5880bbccde7d5f3" providerId="LiveId" clId="{4FD99F11-12AE-42D2-A21D-6D258E0DF866}" dt="2020-11-02T13:20:10.154" v="3427" actId="1076"/>
          <ac:picMkLst>
            <pc:docMk/>
            <pc:sldMk cId="2706417914" sldId="878"/>
            <ac:picMk id="4" creationId="{0100412A-5588-4D09-8079-532B70F2F537}"/>
          </ac:picMkLst>
        </pc:picChg>
        <pc:picChg chg="mod">
          <ac:chgData name="Lex Bouter" userId="f5880bbccde7d5f3" providerId="LiveId" clId="{4FD99F11-12AE-42D2-A21D-6D258E0DF866}" dt="2020-11-02T13:20:24.469" v="3429" actId="1076"/>
          <ac:picMkLst>
            <pc:docMk/>
            <pc:sldMk cId="2706417914" sldId="878"/>
            <ac:picMk id="5" creationId="{5D693010-C796-499E-94A5-2B2D096E2947}"/>
          </ac:picMkLst>
        </pc:picChg>
      </pc:sldChg>
      <pc:sldChg chg="del">
        <pc:chgData name="Lex Bouter" userId="f5880bbccde7d5f3" providerId="LiveId" clId="{4FD99F11-12AE-42D2-A21D-6D258E0DF866}" dt="2020-10-29T15:50:42.037" v="1234" actId="47"/>
        <pc:sldMkLst>
          <pc:docMk/>
          <pc:sldMk cId="820577984" sldId="917"/>
        </pc:sldMkLst>
      </pc:sldChg>
      <pc:sldChg chg="modSp mod modNotesTx">
        <pc:chgData name="Lex Bouter" userId="f5880bbccde7d5f3" providerId="LiveId" clId="{4FD99F11-12AE-42D2-A21D-6D258E0DF866}" dt="2020-11-02T13:22:18.888" v="3443" actId="1076"/>
        <pc:sldMkLst>
          <pc:docMk/>
          <pc:sldMk cId="750625660" sldId="935"/>
        </pc:sldMkLst>
        <pc:spChg chg="mod">
          <ac:chgData name="Lex Bouter" userId="f5880bbccde7d5f3" providerId="LiveId" clId="{4FD99F11-12AE-42D2-A21D-6D258E0DF866}" dt="2020-11-02T13:22:18.888" v="3443" actId="1076"/>
          <ac:spMkLst>
            <pc:docMk/>
            <pc:sldMk cId="750625660" sldId="935"/>
            <ac:spMk id="2" creationId="{FCC6BEA1-66C9-4967-B64E-08ABD325EC81}"/>
          </ac:spMkLst>
        </pc:spChg>
        <pc:spChg chg="mod">
          <ac:chgData name="Lex Bouter" userId="f5880bbccde7d5f3" providerId="LiveId" clId="{4FD99F11-12AE-42D2-A21D-6D258E0DF866}" dt="2020-11-02T13:22:12.674" v="3442" actId="1076"/>
          <ac:spMkLst>
            <pc:docMk/>
            <pc:sldMk cId="750625660" sldId="935"/>
            <ac:spMk id="4" creationId="{3598E156-3AE5-45A7-8EC1-4A95C49657C8}"/>
          </ac:spMkLst>
        </pc:spChg>
        <pc:picChg chg="mod">
          <ac:chgData name="Lex Bouter" userId="f5880bbccde7d5f3" providerId="LiveId" clId="{4FD99F11-12AE-42D2-A21D-6D258E0DF866}" dt="2020-11-02T13:21:57.840" v="3440" actId="1076"/>
          <ac:picMkLst>
            <pc:docMk/>
            <pc:sldMk cId="750625660" sldId="935"/>
            <ac:picMk id="5" creationId="{7E35FB4A-3705-49CE-8E60-B167ED80845D}"/>
          </ac:picMkLst>
        </pc:picChg>
        <pc:picChg chg="mod">
          <ac:chgData name="Lex Bouter" userId="f5880bbccde7d5f3" providerId="LiveId" clId="{4FD99F11-12AE-42D2-A21D-6D258E0DF866}" dt="2020-11-02T13:21:51.994" v="3439" actId="1076"/>
          <ac:picMkLst>
            <pc:docMk/>
            <pc:sldMk cId="750625660" sldId="935"/>
            <ac:picMk id="7" creationId="{84ADA67A-6310-4304-852E-7D5C9B628EC5}"/>
          </ac:picMkLst>
        </pc:picChg>
      </pc:sldChg>
      <pc:sldChg chg="del">
        <pc:chgData name="Lex Bouter" userId="f5880bbccde7d5f3" providerId="LiveId" clId="{4FD99F11-12AE-42D2-A21D-6D258E0DF866}" dt="2020-10-29T15:51:00.381" v="1235" actId="47"/>
        <pc:sldMkLst>
          <pc:docMk/>
          <pc:sldMk cId="3241798955" sldId="948"/>
        </pc:sldMkLst>
      </pc:sldChg>
      <pc:sldChg chg="modSp mod ord modNotesTx">
        <pc:chgData name="Lex Bouter" userId="f5880bbccde7d5f3" providerId="LiveId" clId="{4FD99F11-12AE-42D2-A21D-6D258E0DF866}" dt="2020-11-02T13:16:40.730" v="3402" actId="1076"/>
        <pc:sldMkLst>
          <pc:docMk/>
          <pc:sldMk cId="344460116" sldId="949"/>
        </pc:sldMkLst>
        <pc:spChg chg="mod">
          <ac:chgData name="Lex Bouter" userId="f5880bbccde7d5f3" providerId="LiveId" clId="{4FD99F11-12AE-42D2-A21D-6D258E0DF866}" dt="2020-11-02T13:16:27.419" v="3400" actId="1076"/>
          <ac:spMkLst>
            <pc:docMk/>
            <pc:sldMk cId="344460116" sldId="949"/>
            <ac:spMk id="2" creationId="{00000000-0000-0000-0000-000000000000}"/>
          </ac:spMkLst>
        </pc:spChg>
        <pc:spChg chg="mod">
          <ac:chgData name="Lex Bouter" userId="f5880bbccde7d5f3" providerId="LiveId" clId="{4FD99F11-12AE-42D2-A21D-6D258E0DF866}" dt="2020-11-02T13:16:32.208" v="3401" actId="1076"/>
          <ac:spMkLst>
            <pc:docMk/>
            <pc:sldMk cId="344460116" sldId="949"/>
            <ac:spMk id="3" creationId="{00000000-0000-0000-0000-000000000000}"/>
          </ac:spMkLst>
        </pc:spChg>
        <pc:picChg chg="mod">
          <ac:chgData name="Lex Bouter" userId="f5880bbccde7d5f3" providerId="LiveId" clId="{4FD99F11-12AE-42D2-A21D-6D258E0DF866}" dt="2020-11-02T13:16:40.730" v="3402" actId="1076"/>
          <ac:picMkLst>
            <pc:docMk/>
            <pc:sldMk cId="344460116" sldId="949"/>
            <ac:picMk id="6" creationId="{00000000-0000-0000-0000-000000000000}"/>
          </ac:picMkLst>
        </pc:picChg>
      </pc:sldChg>
      <pc:sldChg chg="del">
        <pc:chgData name="Lex Bouter" userId="f5880bbccde7d5f3" providerId="LiveId" clId="{4FD99F11-12AE-42D2-A21D-6D258E0DF866}" dt="2020-10-29T15:49:04.054" v="1225" actId="2696"/>
        <pc:sldMkLst>
          <pc:docMk/>
          <pc:sldMk cId="3713776563" sldId="950"/>
        </pc:sldMkLst>
      </pc:sldChg>
      <pc:sldChg chg="modSp mod modNotesTx">
        <pc:chgData name="Lex Bouter" userId="f5880bbccde7d5f3" providerId="LiveId" clId="{4FD99F11-12AE-42D2-A21D-6D258E0DF866}" dt="2020-11-02T13:17:40.136" v="3410" actId="1076"/>
        <pc:sldMkLst>
          <pc:docMk/>
          <pc:sldMk cId="4098038325" sldId="954"/>
        </pc:sldMkLst>
        <pc:picChg chg="mod">
          <ac:chgData name="Lex Bouter" userId="f5880bbccde7d5f3" providerId="LiveId" clId="{4FD99F11-12AE-42D2-A21D-6D258E0DF866}" dt="2020-11-02T13:17:40.136" v="3410" actId="1076"/>
          <ac:picMkLst>
            <pc:docMk/>
            <pc:sldMk cId="4098038325" sldId="954"/>
            <ac:picMk id="3" creationId="{40869778-1910-4CCA-A576-F06D6A70A2ED}"/>
          </ac:picMkLst>
        </pc:picChg>
        <pc:picChg chg="mod">
          <ac:chgData name="Lex Bouter" userId="f5880bbccde7d5f3" providerId="LiveId" clId="{4FD99F11-12AE-42D2-A21D-6D258E0DF866}" dt="2020-11-02T13:17:34.216" v="3409" actId="1076"/>
          <ac:picMkLst>
            <pc:docMk/>
            <pc:sldMk cId="4098038325" sldId="954"/>
            <ac:picMk id="5" creationId="{DAFBD5DC-FB04-4A0E-A139-CCC3F6280D87}"/>
          </ac:picMkLst>
        </pc:picChg>
      </pc:sldChg>
      <pc:sldChg chg="modNotesTx">
        <pc:chgData name="Lex Bouter" userId="f5880bbccde7d5f3" providerId="LiveId" clId="{4FD99F11-12AE-42D2-A21D-6D258E0DF866}" dt="2020-10-30T06:58:58.268" v="3334" actId="20577"/>
        <pc:sldMkLst>
          <pc:docMk/>
          <pc:sldMk cId="691447919" sldId="955"/>
        </pc:sldMkLst>
      </pc:sldChg>
      <pc:sldChg chg="addSp modSp add mod modNotesTx">
        <pc:chgData name="Lex Bouter" userId="f5880bbccde7d5f3" providerId="LiveId" clId="{4FD99F11-12AE-42D2-A21D-6D258E0DF866}" dt="2020-10-29T16:25:23.883" v="2651" actId="20577"/>
        <pc:sldMkLst>
          <pc:docMk/>
          <pc:sldMk cId="2042181743" sldId="959"/>
        </pc:sldMkLst>
        <pc:spChg chg="add mod">
          <ac:chgData name="Lex Bouter" userId="f5880bbccde7d5f3" providerId="LiveId" clId="{4FD99F11-12AE-42D2-A21D-6D258E0DF866}" dt="2020-10-29T15:32:14.487" v="308" actId="207"/>
          <ac:spMkLst>
            <pc:docMk/>
            <pc:sldMk cId="2042181743" sldId="959"/>
            <ac:spMk id="5" creationId="{515A4320-B59A-4D45-B438-A7C20896895D}"/>
          </ac:spMkLst>
        </pc:spChg>
        <pc:picChg chg="mod">
          <ac:chgData name="Lex Bouter" userId="f5880bbccde7d5f3" providerId="LiveId" clId="{4FD99F11-12AE-42D2-A21D-6D258E0DF866}" dt="2020-10-29T15:21:45.715" v="271" actId="1076"/>
          <ac:picMkLst>
            <pc:docMk/>
            <pc:sldMk cId="2042181743" sldId="959"/>
            <ac:picMk id="4" creationId="{9F9FC15F-696F-4DE2-B9D6-104BDC0FF9F0}"/>
          </ac:picMkLst>
        </pc:picChg>
        <pc:picChg chg="add mod">
          <ac:chgData name="Lex Bouter" userId="f5880bbccde7d5f3" providerId="LiveId" clId="{4FD99F11-12AE-42D2-A21D-6D258E0DF866}" dt="2020-10-29T15:24:40.096" v="277" actId="1076"/>
          <ac:picMkLst>
            <pc:docMk/>
            <pc:sldMk cId="2042181743" sldId="959"/>
            <ac:picMk id="1026" creationId="{70CD5836-5F51-48AE-B6E9-73B898775EE0}"/>
          </ac:picMkLst>
        </pc:picChg>
      </pc:sldChg>
      <pc:sldChg chg="del">
        <pc:chgData name="Lex Bouter" userId="f5880bbccde7d5f3" providerId="LiveId" clId="{4FD99F11-12AE-42D2-A21D-6D258E0DF866}" dt="2020-10-29T15:19:48.767" v="261" actId="2696"/>
        <pc:sldMkLst>
          <pc:docMk/>
          <pc:sldMk cId="3498095951" sldId="959"/>
        </pc:sldMkLst>
      </pc:sldChg>
      <pc:sldChg chg="add modNotesTx">
        <pc:chgData name="Lex Bouter" userId="f5880bbccde7d5f3" providerId="LiveId" clId="{4FD99F11-12AE-42D2-A21D-6D258E0DF866}" dt="2020-10-30T06:48:55.892" v="3262" actId="20577"/>
        <pc:sldMkLst>
          <pc:docMk/>
          <pc:sldMk cId="2719346209" sldId="960"/>
        </pc:sldMkLst>
      </pc:sldChg>
      <pc:sldChg chg="del">
        <pc:chgData name="Lex Bouter" userId="f5880bbccde7d5f3" providerId="LiveId" clId="{4FD99F11-12AE-42D2-A21D-6D258E0DF866}" dt="2020-10-29T15:20:09.183" v="263" actId="2696"/>
        <pc:sldMkLst>
          <pc:docMk/>
          <pc:sldMk cId="4139781650" sldId="960"/>
        </pc:sldMkLst>
      </pc:sldChg>
      <pc:sldChg chg="del">
        <pc:chgData name="Lex Bouter" userId="f5880bbccde7d5f3" providerId="LiveId" clId="{4FD99F11-12AE-42D2-A21D-6D258E0DF866}" dt="2020-10-29T15:28:55.856" v="291" actId="2696"/>
        <pc:sldMkLst>
          <pc:docMk/>
          <pc:sldMk cId="247613791" sldId="961"/>
        </pc:sldMkLst>
      </pc:sldChg>
      <pc:sldChg chg="del">
        <pc:chgData name="Lex Bouter" userId="f5880bbccde7d5f3" providerId="LiveId" clId="{4FD99F11-12AE-42D2-A21D-6D258E0DF866}" dt="2020-10-29T15:28:49.033" v="290" actId="2696"/>
        <pc:sldMkLst>
          <pc:docMk/>
          <pc:sldMk cId="1051171803" sldId="962"/>
        </pc:sldMkLst>
      </pc:sldChg>
      <pc:sldChg chg="del">
        <pc:chgData name="Lex Bouter" userId="f5880bbccde7d5f3" providerId="LiveId" clId="{4FD99F11-12AE-42D2-A21D-6D258E0DF866}" dt="2020-10-29T15:49:31.399" v="1227" actId="2696"/>
        <pc:sldMkLst>
          <pc:docMk/>
          <pc:sldMk cId="239529224" sldId="963"/>
        </pc:sldMkLst>
      </pc:sldChg>
      <pc:sldChg chg="del">
        <pc:chgData name="Lex Bouter" userId="f5880bbccde7d5f3" providerId="LiveId" clId="{4FD99F11-12AE-42D2-A21D-6D258E0DF866}" dt="2020-10-29T15:28:44.829" v="289" actId="2696"/>
        <pc:sldMkLst>
          <pc:docMk/>
          <pc:sldMk cId="2567874454" sldId="964"/>
        </pc:sldMkLst>
      </pc:sldChg>
      <pc:sldChg chg="modSp mod modNotesTx">
        <pc:chgData name="Lex Bouter" userId="f5880bbccde7d5f3" providerId="LiveId" clId="{4FD99F11-12AE-42D2-A21D-6D258E0DF866}" dt="2020-11-02T13:21:12.177" v="3435" actId="1076"/>
        <pc:sldMkLst>
          <pc:docMk/>
          <pc:sldMk cId="1674681090" sldId="965"/>
        </pc:sldMkLst>
        <pc:spChg chg="mod">
          <ac:chgData name="Lex Bouter" userId="f5880bbccde7d5f3" providerId="LiveId" clId="{4FD99F11-12AE-42D2-A21D-6D258E0DF866}" dt="2020-11-02T13:21:12.177" v="3435" actId="1076"/>
          <ac:spMkLst>
            <pc:docMk/>
            <pc:sldMk cId="1674681090" sldId="965"/>
            <ac:spMk id="7" creationId="{FFE0421F-20EE-49E2-968E-FA2B0E268174}"/>
          </ac:spMkLst>
        </pc:spChg>
        <pc:picChg chg="mod">
          <ac:chgData name="Lex Bouter" userId="f5880bbccde7d5f3" providerId="LiveId" clId="{4FD99F11-12AE-42D2-A21D-6D258E0DF866}" dt="2020-11-02T13:21:04.368" v="3434" actId="14100"/>
          <ac:picMkLst>
            <pc:docMk/>
            <pc:sldMk cId="1674681090" sldId="965"/>
            <ac:picMk id="5" creationId="{90DE23EB-43D2-46E5-B984-87C8B4792E77}"/>
          </ac:picMkLst>
        </pc:picChg>
      </pc:sldChg>
      <pc:sldChg chg="modSp mod ord">
        <pc:chgData name="Lex Bouter" userId="f5880bbccde7d5f3" providerId="LiveId" clId="{4FD99F11-12AE-42D2-A21D-6D258E0DF866}" dt="2020-11-02T13:17:21.160" v="3408" actId="20577"/>
        <pc:sldMkLst>
          <pc:docMk/>
          <pc:sldMk cId="378175986" sldId="966"/>
        </pc:sldMkLst>
        <pc:spChg chg="mod">
          <ac:chgData name="Lex Bouter" userId="f5880bbccde7d5f3" providerId="LiveId" clId="{4FD99F11-12AE-42D2-A21D-6D258E0DF866}" dt="2020-11-02T13:17:21.160" v="3408" actId="20577"/>
          <ac:spMkLst>
            <pc:docMk/>
            <pc:sldMk cId="378175986" sldId="966"/>
            <ac:spMk id="2" creationId="{00000000-0000-0000-0000-000000000000}"/>
          </ac:spMkLst>
        </pc:spChg>
      </pc:sldChg>
      <pc:sldChg chg="modSp mod ord modNotesTx">
        <pc:chgData name="Lex Bouter" userId="f5880bbccde7d5f3" providerId="LiveId" clId="{4FD99F11-12AE-42D2-A21D-6D258E0DF866}" dt="2020-11-02T13:15:44.598" v="3394" actId="1076"/>
        <pc:sldMkLst>
          <pc:docMk/>
          <pc:sldMk cId="2749396910" sldId="968"/>
        </pc:sldMkLst>
        <pc:picChg chg="mod">
          <ac:chgData name="Lex Bouter" userId="f5880bbccde7d5f3" providerId="LiveId" clId="{4FD99F11-12AE-42D2-A21D-6D258E0DF866}" dt="2020-11-02T13:15:40.214" v="3393" actId="1076"/>
          <ac:picMkLst>
            <pc:docMk/>
            <pc:sldMk cId="2749396910" sldId="968"/>
            <ac:picMk id="6" creationId="{D3D17083-6F90-4FA9-8E48-9B7F8402E1E1}"/>
          </ac:picMkLst>
        </pc:picChg>
        <pc:picChg chg="mod">
          <ac:chgData name="Lex Bouter" userId="f5880bbccde7d5f3" providerId="LiveId" clId="{4FD99F11-12AE-42D2-A21D-6D258E0DF866}" dt="2020-11-02T13:15:44.598" v="3394" actId="1076"/>
          <ac:picMkLst>
            <pc:docMk/>
            <pc:sldMk cId="2749396910" sldId="968"/>
            <ac:picMk id="8" creationId="{1F4BF7D9-7E06-4F8E-92BD-93C6853C0E23}"/>
          </ac:picMkLst>
        </pc:picChg>
      </pc:sldChg>
      <pc:sldChg chg="del">
        <pc:chgData name="Lex Bouter" userId="f5880bbccde7d5f3" providerId="LiveId" clId="{4FD99F11-12AE-42D2-A21D-6D258E0DF866}" dt="2020-10-29T15:51:00.381" v="1235" actId="47"/>
        <pc:sldMkLst>
          <pc:docMk/>
          <pc:sldMk cId="3219277181" sldId="972"/>
        </pc:sldMkLst>
      </pc:sldChg>
      <pc:sldChg chg="addSp modSp mod ord modNotesTx">
        <pc:chgData name="Lex Bouter" userId="f5880bbccde7d5f3" providerId="LiveId" clId="{4FD99F11-12AE-42D2-A21D-6D258E0DF866}" dt="2020-10-30T06:51:10.263" v="3263" actId="1076"/>
        <pc:sldMkLst>
          <pc:docMk/>
          <pc:sldMk cId="3050473912" sldId="973"/>
        </pc:sldMkLst>
        <pc:spChg chg="add mod">
          <ac:chgData name="Lex Bouter" userId="f5880bbccde7d5f3" providerId="LiveId" clId="{4FD99F11-12AE-42D2-A21D-6D258E0DF866}" dt="2020-10-30T06:51:10.263" v="3263" actId="1076"/>
          <ac:spMkLst>
            <pc:docMk/>
            <pc:sldMk cId="3050473912" sldId="973"/>
            <ac:spMk id="7" creationId="{C78A530E-C9AF-436A-83BF-525E5F967068}"/>
          </ac:spMkLst>
        </pc:spChg>
        <pc:picChg chg="mod">
          <ac:chgData name="Lex Bouter" userId="f5880bbccde7d5f3" providerId="LiveId" clId="{4FD99F11-12AE-42D2-A21D-6D258E0DF866}" dt="2020-10-29T15:30:02.936" v="296" actId="1076"/>
          <ac:picMkLst>
            <pc:docMk/>
            <pc:sldMk cId="3050473912" sldId="973"/>
            <ac:picMk id="3" creationId="{C3AC9471-23ED-486E-946F-48578398FB01}"/>
          </ac:picMkLst>
        </pc:picChg>
        <pc:picChg chg="add mod">
          <ac:chgData name="Lex Bouter" userId="f5880bbccde7d5f3" providerId="LiveId" clId="{4FD99F11-12AE-42D2-A21D-6D258E0DF866}" dt="2020-10-29T15:30:05.932" v="297" actId="1076"/>
          <ac:picMkLst>
            <pc:docMk/>
            <pc:sldMk cId="3050473912" sldId="973"/>
            <ac:picMk id="5" creationId="{2219179F-E5B1-43C6-9475-7AFF4E7AEBF3}"/>
          </ac:picMkLst>
        </pc:picChg>
      </pc:sldChg>
      <pc:sldChg chg="modSp mod modNotesTx">
        <pc:chgData name="Lex Bouter" userId="f5880bbccde7d5f3" providerId="LiveId" clId="{4FD99F11-12AE-42D2-A21D-6D258E0DF866}" dt="2020-11-02T13:23:14.759" v="3449" actId="1076"/>
        <pc:sldMkLst>
          <pc:docMk/>
          <pc:sldMk cId="521675592" sldId="975"/>
        </pc:sldMkLst>
        <pc:spChg chg="mod">
          <ac:chgData name="Lex Bouter" userId="f5880bbccde7d5f3" providerId="LiveId" clId="{4FD99F11-12AE-42D2-A21D-6D258E0DF866}" dt="2020-11-02T13:23:14.759" v="3449" actId="1076"/>
          <ac:spMkLst>
            <pc:docMk/>
            <pc:sldMk cId="521675592" sldId="975"/>
            <ac:spMk id="8" creationId="{4FBE6F22-C241-42C3-9B90-B1E3F49430DD}"/>
          </ac:spMkLst>
        </pc:spChg>
        <pc:picChg chg="mod">
          <ac:chgData name="Lex Bouter" userId="f5880bbccde7d5f3" providerId="LiveId" clId="{4FD99F11-12AE-42D2-A21D-6D258E0DF866}" dt="2020-11-02T13:22:59.651" v="3447" actId="1076"/>
          <ac:picMkLst>
            <pc:docMk/>
            <pc:sldMk cId="521675592" sldId="975"/>
            <ac:picMk id="4" creationId="{A4230442-8C92-4BE4-B9DD-29BFE7004941}"/>
          </ac:picMkLst>
        </pc:picChg>
        <pc:picChg chg="mod">
          <ac:chgData name="Lex Bouter" userId="f5880bbccde7d5f3" providerId="LiveId" clId="{4FD99F11-12AE-42D2-A21D-6D258E0DF866}" dt="2020-11-02T13:22:52.827" v="3446" actId="1076"/>
          <ac:picMkLst>
            <pc:docMk/>
            <pc:sldMk cId="521675592" sldId="975"/>
            <ac:picMk id="10" creationId="{2AA39747-44C6-4240-9F01-93E87ECA352C}"/>
          </ac:picMkLst>
        </pc:picChg>
      </pc:sldChg>
      <pc:sldChg chg="modNotesTx">
        <pc:chgData name="Lex Bouter" userId="f5880bbccde7d5f3" providerId="LiveId" clId="{4FD99F11-12AE-42D2-A21D-6D258E0DF866}" dt="2020-10-29T16:30:23.439" v="2915" actId="20577"/>
        <pc:sldMkLst>
          <pc:docMk/>
          <pc:sldMk cId="4098026416" sldId="977"/>
        </pc:sldMkLst>
      </pc:sldChg>
      <pc:sldChg chg="modSp mod ord modNotesTx">
        <pc:chgData name="Lex Bouter" userId="f5880bbccde7d5f3" providerId="LiveId" clId="{4FD99F11-12AE-42D2-A21D-6D258E0DF866}" dt="2020-11-02T13:24:48.324" v="3458" actId="1076"/>
        <pc:sldMkLst>
          <pc:docMk/>
          <pc:sldMk cId="2757695471" sldId="978"/>
        </pc:sldMkLst>
        <pc:spChg chg="mod">
          <ac:chgData name="Lex Bouter" userId="f5880bbccde7d5f3" providerId="LiveId" clId="{4FD99F11-12AE-42D2-A21D-6D258E0DF866}" dt="2020-11-02T13:24:48.324" v="3458" actId="1076"/>
          <ac:spMkLst>
            <pc:docMk/>
            <pc:sldMk cId="2757695471" sldId="978"/>
            <ac:spMk id="3" creationId="{C3410352-98CE-410F-8600-2837A17857D6}"/>
          </ac:spMkLst>
        </pc:spChg>
      </pc:sldChg>
      <pc:sldMasterChg chg="del delSldLayout">
        <pc:chgData name="Lex Bouter" userId="f5880bbccde7d5f3" providerId="LiveId" clId="{4FD99F11-12AE-42D2-A21D-6D258E0DF866}" dt="2020-10-29T15:49:04.054" v="1225" actId="2696"/>
        <pc:sldMasterMkLst>
          <pc:docMk/>
          <pc:sldMasterMk cId="2764770161" sldId="2147484004"/>
        </pc:sldMasterMkLst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1306210600" sldId="2147484005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603600686" sldId="2147484006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164645814" sldId="2147484007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591950768" sldId="2147484008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674038909" sldId="2147484009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168598794" sldId="2147484010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675361386" sldId="2147484011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1806042579" sldId="2147484012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874652851" sldId="2147484013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951117516" sldId="2147484014"/>
          </pc:sldLayoutMkLst>
        </pc:sldLayoutChg>
        <pc:sldLayoutChg chg="del">
          <pc:chgData name="Lex Bouter" userId="f5880bbccde7d5f3" providerId="LiveId" clId="{4FD99F11-12AE-42D2-A21D-6D258E0DF866}" dt="2020-10-29T15:49:04.054" v="1225" actId="2696"/>
          <pc:sldLayoutMkLst>
            <pc:docMk/>
            <pc:sldMasterMk cId="2764770161" sldId="2147484004"/>
            <pc:sldLayoutMk cId="228332364" sldId="2147484015"/>
          </pc:sldLayoutMkLst>
        </pc:sldLayoutChg>
      </pc:sldMasterChg>
      <pc:sldMasterChg chg="del delSldLayout">
        <pc:chgData name="Lex Bouter" userId="f5880bbccde7d5f3" providerId="LiveId" clId="{4FD99F11-12AE-42D2-A21D-6D258E0DF866}" dt="2020-10-29T15:49:31.399" v="1227" actId="2696"/>
        <pc:sldMasterMkLst>
          <pc:docMk/>
          <pc:sldMasterMk cId="1182052865" sldId="2147484041"/>
        </pc:sldMasterMkLst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90959052" sldId="2147484042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1149704669" sldId="2147484043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858926669" sldId="2147484044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087959132" sldId="2147484045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3021516983" sldId="2147484046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3994485147" sldId="2147484047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759242021" sldId="2147484048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148695163" sldId="2147484049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3758524114" sldId="2147484050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791696287" sldId="2147484051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2851767805" sldId="2147484052"/>
          </pc:sldLayoutMkLst>
        </pc:sldLayoutChg>
        <pc:sldLayoutChg chg="del">
          <pc:chgData name="Lex Bouter" userId="f5880bbccde7d5f3" providerId="LiveId" clId="{4FD99F11-12AE-42D2-A21D-6D258E0DF866}" dt="2020-10-29T15:49:31.399" v="1227" actId="2696"/>
          <pc:sldLayoutMkLst>
            <pc:docMk/>
            <pc:sldMasterMk cId="1182052865" sldId="2147484041"/>
            <pc:sldLayoutMk cId="1044238785" sldId="214748405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46F63-D858-4A7C-A47D-EDC746577351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A21F1-60FB-4BFF-8A17-2C3562F761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30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85E5DCE-21EA-48F0-9AD9-B0F5A5FA0732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5B2F1F0-3F5A-44B2-80AB-C8DDD3FC527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38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71/journal.pone.0210599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.ukri.org/sector-guidance/publications/metric-tide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sfdora.org/read/" TargetMode="External"/><Relationship Id="rId4" Type="http://schemas.openxmlformats.org/officeDocument/2006/relationships/hyperlink" Target="http://www.leidenmanifesto.org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z="1300" baseline="0" dirty="0"/>
              <a:t>Pre-</a:t>
            </a:r>
            <a:r>
              <a:rPr lang="nl-NL" sz="1300" baseline="0" dirty="0" err="1"/>
              <a:t>recorded</a:t>
            </a:r>
            <a:r>
              <a:rPr lang="nl-NL" sz="1300" baseline="0" dirty="0"/>
              <a:t> video (5-7 minutes) for </a:t>
            </a:r>
            <a:r>
              <a:rPr lang="nl-NL" sz="1300" baseline="0" dirty="0" err="1"/>
              <a:t>the</a:t>
            </a:r>
            <a:r>
              <a:rPr lang="nl-NL" sz="1300" baseline="0" dirty="0"/>
              <a:t> 2020 Global Research Council Virtual Conference on </a:t>
            </a:r>
            <a:r>
              <a:rPr lang="nl-NL" sz="1300" baseline="0" dirty="0" err="1"/>
              <a:t>Responsible</a:t>
            </a:r>
            <a:r>
              <a:rPr lang="nl-NL" sz="1300" baseline="0" dirty="0"/>
              <a:t> Research Assessment.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622F-A638-4F73-9DA6-2CDFDB8C6CB7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51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Moher D, Bouter L, Kleinert S, Glasziou P, Sham MH, Barbour V, Coriat AM, Foeger N, Dirnagl U. The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integrity. PLoS Biology 2020; 18: e3000737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https://journals.plos.org/plosbiology/article?id=10.1371/journal.pbio.3000737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4587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Open </a:t>
            </a:r>
            <a:r>
              <a:rPr lang="nl-NL" dirty="0" err="1"/>
              <a:t>science</a:t>
            </a:r>
            <a:r>
              <a:rPr lang="nl-NL" dirty="0"/>
              <a:t> </a:t>
            </a:r>
            <a:r>
              <a:rPr lang="nl-NL" dirty="0" err="1"/>
              <a:t>practices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help in </a:t>
            </a:r>
            <a:r>
              <a:rPr lang="nl-NL" dirty="0" err="1"/>
              <a:t>fostering</a:t>
            </a:r>
            <a:r>
              <a:rPr lang="nl-NL" dirty="0"/>
              <a:t> research integrity </a:t>
            </a:r>
            <a:r>
              <a:rPr lang="nl-NL" dirty="0" err="1"/>
              <a:t>by</a:t>
            </a:r>
            <a:r>
              <a:rPr lang="nl-NL" dirty="0"/>
              <a:t> making research more transparant, </a:t>
            </a:r>
            <a:r>
              <a:rPr lang="nl-NL" dirty="0" err="1"/>
              <a:t>reproducible</a:t>
            </a:r>
            <a:r>
              <a:rPr lang="nl-NL" dirty="0"/>
              <a:t> and </a:t>
            </a:r>
            <a:r>
              <a:rPr lang="nl-NL" dirty="0" err="1"/>
              <a:t>controllable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They</a:t>
            </a:r>
            <a:r>
              <a:rPr lang="nl-NL" dirty="0"/>
              <a:t> take time and </a:t>
            </a:r>
            <a:r>
              <a:rPr lang="nl-NL" dirty="0" err="1"/>
              <a:t>effert</a:t>
            </a:r>
            <a:r>
              <a:rPr lang="nl-NL" dirty="0"/>
              <a:t> and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recognized</a:t>
            </a:r>
            <a:r>
              <a:rPr lang="nl-NL" dirty="0"/>
              <a:t> in assessment procedures </a:t>
            </a:r>
            <a:r>
              <a:rPr lang="nl-NL" dirty="0" err="1"/>
              <a:t>which</a:t>
            </a:r>
            <a:r>
              <a:rPr lang="nl-NL" dirty="0"/>
              <a:t> is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HKPs</a:t>
            </a:r>
            <a:r>
              <a:rPr lang="nl-NL" dirty="0"/>
              <a:t> </a:t>
            </a:r>
            <a:r>
              <a:rPr lang="nl-NL" dirty="0" err="1"/>
              <a:t>aim</a:t>
            </a:r>
            <a:r>
              <a:rPr lang="nl-NL" dirty="0"/>
              <a:t> for.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FAIR = Findable, </a:t>
            </a:r>
            <a:r>
              <a:rPr lang="nl-NL" dirty="0" err="1"/>
              <a:t>Accessible</a:t>
            </a:r>
            <a:r>
              <a:rPr lang="nl-NL" dirty="0"/>
              <a:t>, </a:t>
            </a:r>
            <a:r>
              <a:rPr lang="nl-NL" dirty="0" err="1"/>
              <a:t>Interoperable</a:t>
            </a:r>
            <a:r>
              <a:rPr lang="nl-NL" dirty="0"/>
              <a:t> and </a:t>
            </a:r>
            <a:r>
              <a:rPr lang="nl-NL" dirty="0" err="1"/>
              <a:t>Reusable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Nosek BA, </a:t>
            </a:r>
            <a:r>
              <a:rPr lang="nl-NL" dirty="0" err="1"/>
              <a:t>Ebersole</a:t>
            </a:r>
            <a:r>
              <a:rPr lang="nl-NL" dirty="0"/>
              <a:t> CR, </a:t>
            </a:r>
            <a:r>
              <a:rPr lang="nl-NL" dirty="0" err="1"/>
              <a:t>DeHaven</a:t>
            </a:r>
            <a:r>
              <a:rPr lang="nl-NL" dirty="0"/>
              <a:t> AC, Mellor D. The </a:t>
            </a:r>
            <a:r>
              <a:rPr lang="nl-NL" dirty="0" err="1"/>
              <a:t>preregistration</a:t>
            </a:r>
            <a:r>
              <a:rPr lang="nl-NL" dirty="0"/>
              <a:t> </a:t>
            </a:r>
            <a:r>
              <a:rPr lang="nl-NL" dirty="0" err="1"/>
              <a:t>revolution</a:t>
            </a:r>
            <a:r>
              <a:rPr lang="nl-NL" dirty="0"/>
              <a:t>. PNAS 2018;115:2600-6. (</a:t>
            </a:r>
            <a:r>
              <a:rPr lang="nl-NL" u="sng" dirty="0"/>
              <a:t>http://www.pnas.org/content/115/11/2600</a:t>
            </a:r>
            <a:r>
              <a:rPr lang="nl-NL" dirty="0"/>
              <a:t>) </a:t>
            </a:r>
          </a:p>
          <a:p>
            <a:endParaRPr lang="nl-NL" dirty="0"/>
          </a:p>
          <a:p>
            <a:r>
              <a:rPr lang="en-US" dirty="0"/>
              <a:t>Rice and Moher - Curtailing the use of preregistration - a misused term - Perspectives on Psychological Science 2019; 14 1105-8.</a:t>
            </a:r>
            <a:endParaRPr lang="nl-NL" dirty="0"/>
          </a:p>
          <a:p>
            <a:endParaRPr lang="nl-NL" dirty="0"/>
          </a:p>
          <a:p>
            <a:r>
              <a:rPr lang="en-US" dirty="0"/>
              <a:t>NAS - Open Science by design - realizing a vision for 21th century research - Washington, 2018 (</a:t>
            </a:r>
            <a:r>
              <a:rPr lang="en-US" u="sng" dirty="0"/>
              <a:t>https://www.nap.edu/download/25116)</a:t>
            </a:r>
            <a:endParaRPr lang="nl-NL" u="sng" dirty="0"/>
          </a:p>
          <a:p>
            <a:endParaRPr lang="nl-NL" dirty="0"/>
          </a:p>
          <a:p>
            <a:r>
              <a:rPr lang="nl-NL" u="sng" dirty="0"/>
              <a:t>https://www.fosteropenscience.eu/ </a:t>
            </a:r>
          </a:p>
          <a:p>
            <a:endParaRPr lang="nl-NL" u="sng" dirty="0"/>
          </a:p>
          <a:p>
            <a:r>
              <a:rPr lang="nl-NL" u="sng" dirty="0"/>
              <a:t>https://cos.io/</a:t>
            </a:r>
          </a:p>
          <a:p>
            <a:endParaRPr lang="nl-NL" u="sng" dirty="0"/>
          </a:p>
          <a:p>
            <a:r>
              <a:rPr lang="nl-NL" u="sng" dirty="0"/>
              <a:t>https://cos.io/rr/</a:t>
            </a:r>
          </a:p>
          <a:p>
            <a:endParaRPr lang="nl-NL" dirty="0"/>
          </a:p>
          <a:p>
            <a:r>
              <a:rPr lang="nl-NL" u="sng" dirty="0"/>
              <a:t>https://www.go-fair.org/fair-principles/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2F1F0-3F5A-44B2-80AB-C8DDD3FC527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656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example of a responsible research practice the HKPs want being recognized is engaging in pre-registration of study protocols or – even better – submitting them as registered report.</a:t>
            </a:r>
          </a:p>
          <a:p>
            <a:endParaRPr lang="en-US" dirty="0"/>
          </a:p>
          <a:p>
            <a:r>
              <a:rPr lang="en-US" dirty="0"/>
              <a:t>Chambers C. What's next for registered reports. Nature 2019; 573 187-189</a:t>
            </a:r>
          </a:p>
          <a:p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Allen C, </a:t>
            </a:r>
            <a:r>
              <a:rPr lang="en-US" dirty="0" err="1"/>
              <a:t>Mehler</a:t>
            </a:r>
            <a:r>
              <a:rPr lang="en-US" dirty="0"/>
              <a:t> DMA. Open science challenges, benefits and tips in early career and beyond. PLoS Biol 2019; 17(5): e3000246. https://doi.org/10.1371/journal.pbio.3000246</a:t>
            </a:r>
            <a:endParaRPr lang="nl-NL" dirty="0"/>
          </a:p>
          <a:p>
            <a:endParaRPr lang="nl-NL" u="sng" dirty="0"/>
          </a:p>
          <a:p>
            <a:r>
              <a:rPr lang="nl-NL" u="none" baseline="0" dirty="0"/>
              <a:t>https://cos.io/rr/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2F1F0-3F5A-44B2-80AB-C8DDD3FC527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0776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GB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Recent research indicated strongly that researchers want to be rewarded (and not punished) for engaging in behaviour that improves the quality of their work.</a:t>
            </a: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sz="1200" dirty="0">
              <a:solidFill>
                <a:srgbClr val="00000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GB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The </a:t>
            </a:r>
            <a:r>
              <a:rPr lang="en-GB" sz="12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Wellcome</a:t>
            </a:r>
            <a:r>
              <a:rPr lang="en-GB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Trust recently published very informative survey results on how researchers perceive their culture: (</a:t>
            </a:r>
            <a:r>
              <a:rPr lang="en-GB" sz="1200" u="sng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https://wellcome.ac.uk/sites/default/files/what-researchers-think-about-the-culture-they-work-in.pdf).</a:t>
            </a: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sz="1200" u="sng" dirty="0">
              <a:solidFill>
                <a:srgbClr val="00000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sz="1200" u="non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The Academic Research Climate in Amsterdam (ARCA) study) explored these perceptions empirically.</a:t>
            </a:r>
            <a:endParaRPr lang="en-GB" sz="1200" u="sng" dirty="0">
              <a:solidFill>
                <a:srgbClr val="00000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sz="1200" u="sng" dirty="0">
              <a:solidFill>
                <a:srgbClr val="00000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GB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Haven TL, Tijdink JK, Martinson BC, Bouter LM. Perceptions of research integrity climate differ between academic ranks and disciplinary fields: results from a survey among academic researchers in Amsterdam.  </a:t>
            </a:r>
            <a:r>
              <a:rPr lang="nl-NL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PLoS </a:t>
            </a:r>
            <a:r>
              <a:rPr lang="nl-NL" sz="12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One</a:t>
            </a:r>
            <a:r>
              <a:rPr lang="nl-NL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2019; 14: e0210599 </a:t>
            </a:r>
            <a:r>
              <a:rPr lang="nl-NL" sz="1200" u="non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(</a:t>
            </a:r>
            <a:r>
              <a:rPr lang="nl-NL" sz="1200" u="sng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https://doi.org/10.1371/journal.pone.0210599</a:t>
            </a:r>
            <a:r>
              <a:rPr lang="nl-NL" sz="1200" u="sng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).</a:t>
            </a: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endParaRPr lang="nl-NL" sz="1200" u="none" dirty="0">
              <a:solidFill>
                <a:srgbClr val="00000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Haven TL, Bouter LM, Smulders YM, Tijdink JK. Perceived publication pressure in Amsterdam: survey of all disciplinary fields and academic ranks. PLoS One 2019; 14: e0217931. (</a:t>
            </a:r>
            <a:r>
              <a:rPr lang="en-US" sz="12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https://doi.org/10.1371/journal.pone.0217931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</a:p>
          <a:p>
            <a:pPr marL="0" lvl="0" indent="0">
              <a:spcAft>
                <a:spcPts val="0"/>
              </a:spcAft>
              <a:buFont typeface="Wingdings" panose="05000000000000000000" pitchFamily="2" charset="2"/>
              <a:buNone/>
            </a:pPr>
            <a:endParaRPr lang="nl-NL" dirty="0"/>
          </a:p>
          <a:p>
            <a:r>
              <a:rPr lang="nl-NL" dirty="0"/>
              <a:t>See </a:t>
            </a:r>
            <a:r>
              <a:rPr lang="nl-NL" dirty="0" err="1"/>
              <a:t>also</a:t>
            </a:r>
            <a:r>
              <a:rPr lang="nl-NL" dirty="0"/>
              <a:t>:</a:t>
            </a:r>
            <a:r>
              <a:rPr lang="nl-NL" u="sng" dirty="0"/>
              <a:t> http://www.amsterdamresearchclimate.nl/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2F1F0-3F5A-44B2-80AB-C8DDD3FC527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384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developped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indicators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acknowledged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assessment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Moher D, Bouter L, Kleinert S, Glasziou P, Sham MH, Barbour V, Coriat AM, Foeger N, Dirnagl U. The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integrity. PLoS Biology 2020; 18: e3000737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https://journals.plos.org/plosbiology/article?id=10.1371/journal.pbio.3000737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2F1F0-3F5A-44B2-80AB-C8DDD3FC527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92351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This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webpage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HKPs</a:t>
            </a:r>
            <a:r>
              <a:rPr lang="nl-NL" dirty="0"/>
              <a:t>. </a:t>
            </a:r>
            <a:r>
              <a:rPr lang="nl-NL" dirty="0" err="1"/>
              <a:t>I’ll</a:t>
            </a:r>
            <a:r>
              <a:rPr lang="nl-NL" dirty="0"/>
              <a:t> upload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as well.</a:t>
            </a:r>
          </a:p>
          <a:p>
            <a:endParaRPr lang="nl-NL" dirty="0"/>
          </a:p>
          <a:p>
            <a:r>
              <a:rPr lang="nl-NL" dirty="0" err="1"/>
              <a:t>Please</a:t>
            </a:r>
            <a:r>
              <a:rPr lang="nl-NL" dirty="0"/>
              <a:t> </a:t>
            </a:r>
            <a:r>
              <a:rPr lang="nl-NL" dirty="0" err="1"/>
              <a:t>endorse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HKPs</a:t>
            </a:r>
            <a:r>
              <a:rPr lang="nl-NL" dirty="0"/>
              <a:t>, </a:t>
            </a:r>
            <a:r>
              <a:rPr lang="nl-NL" dirty="0" err="1"/>
              <a:t>add</a:t>
            </a:r>
            <a:r>
              <a:rPr lang="nl-NL" dirty="0"/>
              <a:t> best </a:t>
            </a:r>
            <a:r>
              <a:rPr lang="nl-NL" dirty="0" err="1"/>
              <a:t>practice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 and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materials</a:t>
            </a:r>
            <a:r>
              <a:rPr lang="nl-NL" dirty="0"/>
              <a:t> we make </a:t>
            </a:r>
            <a:r>
              <a:rPr lang="nl-NL" dirty="0" err="1"/>
              <a:t>available</a:t>
            </a:r>
            <a:r>
              <a:rPr lang="nl-NL" dirty="0"/>
              <a:t> on </a:t>
            </a:r>
            <a:r>
              <a:rPr lang="nl-NL" dirty="0" err="1"/>
              <a:t>this</a:t>
            </a:r>
            <a:r>
              <a:rPr lang="nl-NL" dirty="0"/>
              <a:t> webpage.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40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300" dirty="0" err="1"/>
              <a:t>Allow</a:t>
            </a:r>
            <a:r>
              <a:rPr lang="nl-NL" sz="1300" dirty="0"/>
              <a:t> me </a:t>
            </a:r>
            <a:r>
              <a:rPr lang="nl-NL" sz="1300" dirty="0" err="1"/>
              <a:t>to</a:t>
            </a:r>
            <a:r>
              <a:rPr lang="nl-NL" sz="1300" dirty="0"/>
              <a:t> close </a:t>
            </a:r>
            <a:r>
              <a:rPr lang="nl-NL" sz="1300" dirty="0" err="1"/>
              <a:t>with</a:t>
            </a:r>
            <a:r>
              <a:rPr lang="nl-NL" sz="1300" dirty="0"/>
              <a:t> </a:t>
            </a:r>
            <a:r>
              <a:rPr lang="nl-NL" sz="1300" dirty="0" err="1"/>
              <a:t>repeating</a:t>
            </a:r>
            <a:r>
              <a:rPr lang="nl-NL" sz="1300" dirty="0"/>
              <a:t> </a:t>
            </a:r>
            <a:r>
              <a:rPr lang="nl-NL" sz="1300" dirty="0" err="1"/>
              <a:t>my</a:t>
            </a:r>
            <a:r>
              <a:rPr lang="nl-NL" sz="1300" dirty="0"/>
              <a:t> </a:t>
            </a:r>
            <a:r>
              <a:rPr lang="nl-NL" sz="1300" dirty="0" err="1"/>
              <a:t>core</a:t>
            </a:r>
            <a:r>
              <a:rPr lang="nl-NL" sz="1300" dirty="0"/>
              <a:t> </a:t>
            </a:r>
            <a:r>
              <a:rPr lang="nl-NL" sz="1300" dirty="0" err="1"/>
              <a:t>message</a:t>
            </a:r>
            <a:r>
              <a:rPr lang="nl-NL" sz="1300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137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And </a:t>
            </a:r>
            <a:r>
              <a:rPr lang="nl-NL" dirty="0" err="1"/>
              <a:t>please</a:t>
            </a:r>
            <a:r>
              <a:rPr lang="nl-NL" dirty="0"/>
              <a:t> </a:t>
            </a:r>
            <a:r>
              <a:rPr lang="nl-NL" dirty="0" err="1"/>
              <a:t>consider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join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7th WCRI in Cape Town.</a:t>
            </a:r>
          </a:p>
          <a:p>
            <a:endParaRPr lang="nl-NL" dirty="0"/>
          </a:p>
          <a:p>
            <a:r>
              <a:rPr lang="nl-NL" dirty="0"/>
              <a:t>We had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postpone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7th WCRI </a:t>
            </a:r>
            <a:r>
              <a:rPr lang="nl-NL" dirty="0" err="1"/>
              <a:t>with</a:t>
            </a:r>
            <a:r>
              <a:rPr lang="nl-NL" dirty="0"/>
              <a:t> a </a:t>
            </a:r>
            <a:r>
              <a:rPr lang="nl-NL" dirty="0" err="1"/>
              <a:t>year</a:t>
            </a:r>
            <a:r>
              <a:rPr lang="nl-NL" dirty="0"/>
              <a:t> but </a:t>
            </a:r>
            <a:r>
              <a:rPr lang="nl-NL" dirty="0" err="1"/>
              <a:t>will</a:t>
            </a:r>
            <a:r>
              <a:rPr lang="nl-NL" dirty="0"/>
              <a:t> offer a series of </a:t>
            </a:r>
            <a:r>
              <a:rPr lang="nl-NL" dirty="0" err="1"/>
              <a:t>webinars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days</a:t>
            </a:r>
            <a:r>
              <a:rPr lang="nl-NL" dirty="0"/>
              <a:t> </a:t>
            </a:r>
            <a:r>
              <a:rPr lang="nl-NL" dirty="0" err="1"/>
              <a:t>originally</a:t>
            </a:r>
            <a:r>
              <a:rPr lang="nl-NL" dirty="0"/>
              <a:t> </a:t>
            </a:r>
            <a:r>
              <a:rPr lang="nl-NL" dirty="0" err="1"/>
              <a:t>planed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One</a:t>
            </a:r>
            <a:r>
              <a:rPr lang="nl-NL" dirty="0"/>
              <a:t> of these </a:t>
            </a:r>
            <a:r>
              <a:rPr lang="nl-NL" dirty="0" err="1"/>
              <a:t>webinars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focus on </a:t>
            </a:r>
            <a:r>
              <a:rPr lang="nl-NL" dirty="0" err="1"/>
              <a:t>adapting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HKPs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LMICs</a:t>
            </a:r>
            <a:r>
              <a:rPr lang="nl-NL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64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These are </a:t>
            </a:r>
            <a:r>
              <a:rPr lang="nl-NL" dirty="0" err="1"/>
              <a:t>some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forms</a:t>
            </a:r>
            <a:r>
              <a:rPr lang="nl-NL" dirty="0"/>
              <a:t> assessment of </a:t>
            </a:r>
            <a:r>
              <a:rPr lang="nl-NL" dirty="0" err="1"/>
              <a:t>individual</a:t>
            </a:r>
            <a:r>
              <a:rPr lang="nl-NL" dirty="0"/>
              <a:t> </a:t>
            </a:r>
            <a:r>
              <a:rPr lang="nl-NL" dirty="0" err="1"/>
              <a:t>researchers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take.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28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300" dirty="0" err="1"/>
              <a:t>Bibliometric</a:t>
            </a:r>
            <a:r>
              <a:rPr lang="nl-NL" sz="1300" dirty="0"/>
              <a:t> indicators are </a:t>
            </a:r>
            <a:r>
              <a:rPr lang="nl-NL" sz="1300" dirty="0" err="1"/>
              <a:t>publication</a:t>
            </a:r>
            <a:r>
              <a:rPr lang="nl-NL" sz="1300" dirty="0"/>
              <a:t> and </a:t>
            </a:r>
            <a:r>
              <a:rPr lang="nl-NL" sz="1300" dirty="0" err="1"/>
              <a:t>citation</a:t>
            </a:r>
            <a:r>
              <a:rPr lang="nl-NL" sz="1300" dirty="0"/>
              <a:t> </a:t>
            </a:r>
            <a:r>
              <a:rPr lang="nl-NL" sz="1300" dirty="0" err="1"/>
              <a:t>counts</a:t>
            </a:r>
            <a:r>
              <a:rPr lang="nl-NL" sz="1300" dirty="0"/>
              <a:t> and </a:t>
            </a:r>
            <a:r>
              <a:rPr lang="nl-NL" sz="1300" dirty="0" err="1"/>
              <a:t>their</a:t>
            </a:r>
            <a:r>
              <a:rPr lang="nl-NL" sz="1300" dirty="0"/>
              <a:t> </a:t>
            </a:r>
            <a:r>
              <a:rPr lang="nl-NL" sz="1300" dirty="0" err="1"/>
              <a:t>derivatives</a:t>
            </a:r>
            <a:r>
              <a:rPr lang="nl-NL" sz="1300" dirty="0"/>
              <a:t> like Impact Factor and Hirsch Index.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3165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During recent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years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simplistic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isolated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quantitative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bibliometric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indicators (e.g. Impact Factor and H-index)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research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institutes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research programs has been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criticized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point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today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strong perverse incentives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dominating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assessment of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researchers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leads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moral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dilemmas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researchers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face and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navigate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u="none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nl-NL" u="none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u="none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https://re.ukri.org/sector-guidance/publications/metric-tide/</a:t>
            </a:r>
            <a:endParaRPr lang="nl-NL" u="none" dirty="0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nl-NL" u="none" dirty="0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u="none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http://www.leidenmanifesto.org/</a:t>
            </a:r>
            <a:endParaRPr lang="nl-NL" u="none" dirty="0">
              <a:solidFill>
                <a:schemeClr val="tx1"/>
              </a:solidFill>
            </a:endParaRPr>
          </a:p>
          <a:p>
            <a:endParaRPr lang="nl-NL" u="none" dirty="0">
              <a:solidFill>
                <a:schemeClr val="tx1"/>
              </a:solidFill>
            </a:endParaRPr>
          </a:p>
          <a:p>
            <a:r>
              <a:rPr lang="nl-NL" u="none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https://sfdora.org/read/</a:t>
            </a:r>
            <a:endParaRPr lang="nl-NL" u="none" dirty="0">
              <a:solidFill>
                <a:schemeClr val="tx1"/>
              </a:solidFill>
            </a:endParaRPr>
          </a:p>
          <a:p>
            <a:pPr marL="0" indent="0">
              <a:buFont typeface="+mj-lt"/>
              <a:buNone/>
            </a:pPr>
            <a:endParaRPr lang="nl-NL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752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Consequently overuse of bibliometric indicators can also be a strong perverse incentive at the level of the individual researcher.</a:t>
            </a:r>
          </a:p>
          <a:p>
            <a:endParaRPr lang="en-GB" dirty="0"/>
          </a:p>
          <a:p>
            <a:r>
              <a:rPr lang="en-GB" dirty="0"/>
              <a:t>Many rewards in academia are linked to having positive and spectacular results as these are published more easily in high impact journals and will be cited more often.</a:t>
            </a:r>
          </a:p>
          <a:p>
            <a:endParaRPr lang="en-GB" dirty="0"/>
          </a:p>
          <a:p>
            <a:r>
              <a:rPr lang="en-GB" dirty="0"/>
              <a:t>The various Questionable Research Practices have in common that they can effectively help to get these positive and spectacular results.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18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err="1"/>
              <a:t>Researchers</a:t>
            </a:r>
            <a:r>
              <a:rPr lang="nl-NL" baseline="0" dirty="0"/>
              <a:t> </a:t>
            </a:r>
            <a:r>
              <a:rPr lang="nl-NL" baseline="0" dirty="0" err="1"/>
              <a:t>navigate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dilemmas</a:t>
            </a:r>
            <a:r>
              <a:rPr lang="nl-NL" baseline="0" dirty="0"/>
              <a:t> in </a:t>
            </a:r>
            <a:r>
              <a:rPr lang="nl-NL" baseline="0" dirty="0" err="1"/>
              <a:t>their</a:t>
            </a:r>
            <a:r>
              <a:rPr lang="nl-NL" baseline="0" dirty="0"/>
              <a:t> </a:t>
            </a:r>
            <a:r>
              <a:rPr lang="nl-NL" baseline="0" dirty="0" err="1"/>
              <a:t>work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their</a:t>
            </a:r>
            <a:r>
              <a:rPr lang="nl-NL" baseline="0" dirty="0"/>
              <a:t> </a:t>
            </a:r>
            <a:r>
              <a:rPr lang="nl-NL" baseline="0" dirty="0" err="1"/>
              <a:t>moral</a:t>
            </a:r>
            <a:r>
              <a:rPr lang="nl-NL" baseline="0" dirty="0"/>
              <a:t> </a:t>
            </a:r>
            <a:r>
              <a:rPr lang="nl-NL" baseline="0" dirty="0" err="1"/>
              <a:t>compass</a:t>
            </a:r>
            <a:r>
              <a:rPr lang="nl-NL" baseline="0" dirty="0"/>
              <a:t>.</a:t>
            </a:r>
          </a:p>
          <a:p>
            <a:endParaRPr lang="nl-NL" baseline="0" dirty="0"/>
          </a:p>
          <a:p>
            <a:r>
              <a:rPr lang="nl-NL" baseline="0" dirty="0"/>
              <a:t>But </a:t>
            </a:r>
            <a:r>
              <a:rPr lang="nl-NL" baseline="0" dirty="0" err="1"/>
              <a:t>there</a:t>
            </a:r>
            <a:r>
              <a:rPr lang="nl-NL" baseline="0" dirty="0"/>
              <a:t> are </a:t>
            </a:r>
            <a:r>
              <a:rPr lang="nl-NL" baseline="0" dirty="0" err="1"/>
              <a:t>also</a:t>
            </a:r>
            <a:r>
              <a:rPr lang="nl-NL" baseline="0" dirty="0"/>
              <a:t> strong </a:t>
            </a:r>
            <a:r>
              <a:rPr lang="nl-NL" baseline="0" dirty="0" err="1"/>
              <a:t>other</a:t>
            </a:r>
            <a:r>
              <a:rPr lang="nl-NL" baseline="0" dirty="0"/>
              <a:t> drivers of </a:t>
            </a:r>
            <a:r>
              <a:rPr lang="nl-NL" baseline="0" dirty="0" err="1"/>
              <a:t>their</a:t>
            </a:r>
            <a:r>
              <a:rPr lang="nl-NL" baseline="0" dirty="0"/>
              <a:t> </a:t>
            </a:r>
            <a:r>
              <a:rPr lang="nl-NL" baseline="0" dirty="0" err="1"/>
              <a:t>behaviour</a:t>
            </a:r>
            <a:r>
              <a:rPr lang="nl-NL" baseline="0" dirty="0"/>
              <a:t> in </a:t>
            </a:r>
            <a:r>
              <a:rPr lang="nl-NL" baseline="0" dirty="0" err="1"/>
              <a:t>the</a:t>
            </a:r>
            <a:r>
              <a:rPr lang="nl-NL" baseline="0" dirty="0"/>
              <a:t> direct professional environment and </a:t>
            </a:r>
            <a:r>
              <a:rPr lang="nl-NL" baseline="0" dirty="0" err="1"/>
              <a:t>the</a:t>
            </a:r>
            <a:r>
              <a:rPr lang="nl-NL" baseline="0" dirty="0"/>
              <a:t> system of </a:t>
            </a:r>
            <a:r>
              <a:rPr lang="nl-NL" baseline="0" dirty="0" err="1"/>
              <a:t>science</a:t>
            </a:r>
            <a:r>
              <a:rPr lang="nl-NL" baseline="0" dirty="0"/>
              <a:t> at large.</a:t>
            </a:r>
          </a:p>
          <a:p>
            <a:endParaRPr lang="nl-NL" baseline="0" dirty="0"/>
          </a:p>
          <a:p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doesn’t</a:t>
            </a:r>
            <a:r>
              <a:rPr lang="nl-NL" baseline="0" dirty="0"/>
              <a:t> </a:t>
            </a:r>
            <a:r>
              <a:rPr lang="nl-NL" baseline="0" dirty="0" err="1"/>
              <a:t>deminish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personal </a:t>
            </a:r>
            <a:r>
              <a:rPr lang="nl-NL" baseline="0" dirty="0" err="1"/>
              <a:t>responsibility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behave</a:t>
            </a:r>
            <a:r>
              <a:rPr lang="nl-NL" baseline="0" dirty="0"/>
              <a:t> well in research.</a:t>
            </a:r>
          </a:p>
          <a:p>
            <a:endParaRPr lang="nl-NL" baseline="0" dirty="0"/>
          </a:p>
          <a:p>
            <a:r>
              <a:rPr lang="nl-NL" baseline="0" dirty="0"/>
              <a:t>In </a:t>
            </a:r>
            <a:r>
              <a:rPr lang="nl-NL" baseline="0" dirty="0" err="1"/>
              <a:t>fact</a:t>
            </a:r>
            <a:r>
              <a:rPr lang="nl-NL" baseline="0" dirty="0"/>
              <a:t> </a:t>
            </a:r>
            <a:r>
              <a:rPr lang="nl-NL" baseline="0" dirty="0" err="1"/>
              <a:t>it</a:t>
            </a:r>
            <a:r>
              <a:rPr lang="nl-NL" baseline="0" dirty="0"/>
              <a:t> </a:t>
            </a:r>
            <a:r>
              <a:rPr lang="nl-NL" baseline="0" dirty="0" err="1"/>
              <a:t>makes</a:t>
            </a:r>
            <a:r>
              <a:rPr lang="nl-NL" baseline="0" dirty="0"/>
              <a:t> personal </a:t>
            </a:r>
            <a:r>
              <a:rPr lang="nl-NL" baseline="0" dirty="0" err="1"/>
              <a:t>responsilility</a:t>
            </a:r>
            <a:r>
              <a:rPr lang="nl-NL" baseline="0" dirty="0"/>
              <a:t> </a:t>
            </a:r>
            <a:r>
              <a:rPr lang="nl-NL" baseline="0" dirty="0" err="1"/>
              <a:t>larger</a:t>
            </a:r>
            <a:r>
              <a:rPr lang="nl-NL" baseline="0" dirty="0"/>
              <a:t>: </a:t>
            </a:r>
            <a:r>
              <a:rPr lang="nl-NL" baseline="0" dirty="0" err="1"/>
              <a:t>individual</a:t>
            </a:r>
            <a:r>
              <a:rPr lang="nl-NL" baseline="0" dirty="0"/>
              <a:t> </a:t>
            </a:r>
            <a:r>
              <a:rPr lang="nl-NL" baseline="0" dirty="0" err="1"/>
              <a:t>researchers</a:t>
            </a:r>
            <a:r>
              <a:rPr lang="nl-NL" baseline="0" dirty="0"/>
              <a:t> </a:t>
            </a:r>
            <a:r>
              <a:rPr lang="nl-NL" baseline="0" dirty="0" err="1"/>
              <a:t>also</a:t>
            </a:r>
            <a:r>
              <a:rPr lang="nl-NL" baseline="0" dirty="0"/>
              <a:t> have </a:t>
            </a:r>
            <a:r>
              <a:rPr lang="nl-NL" baseline="0" dirty="0" err="1"/>
              <a:t>to</a:t>
            </a:r>
            <a:r>
              <a:rPr lang="nl-NL" baseline="0" dirty="0"/>
              <a:t> help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improve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research </a:t>
            </a:r>
            <a:r>
              <a:rPr lang="nl-NL" baseline="0" dirty="0" err="1"/>
              <a:t>climate</a:t>
            </a:r>
            <a:r>
              <a:rPr lang="nl-NL" baseline="0" dirty="0"/>
              <a:t> and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remove</a:t>
            </a:r>
            <a:r>
              <a:rPr lang="nl-NL" baseline="0" dirty="0"/>
              <a:t> perverse incentives.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8A1BD9-1485-432A-A1B9-E1F7C6F58217}" type="slidenum">
              <a:rPr kumimoji="0" lang="nl-N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738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Researchers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help from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institutions</a:t>
            </a:r>
            <a:r>
              <a:rPr lang="nl-NL" dirty="0"/>
              <a:t> in </a:t>
            </a:r>
            <a:r>
              <a:rPr lang="nl-NL" dirty="0" err="1"/>
              <a:t>avoiding</a:t>
            </a:r>
            <a:r>
              <a:rPr lang="nl-NL" dirty="0"/>
              <a:t> </a:t>
            </a:r>
            <a:r>
              <a:rPr lang="nl-NL" dirty="0" err="1"/>
              <a:t>questionable</a:t>
            </a:r>
            <a:r>
              <a:rPr lang="nl-NL" dirty="0"/>
              <a:t> research </a:t>
            </a:r>
            <a:r>
              <a:rPr lang="nl-NL" dirty="0" err="1"/>
              <a:t>practices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Recently</a:t>
            </a:r>
            <a:r>
              <a:rPr lang="nl-NL" dirty="0"/>
              <a:t> we </a:t>
            </a:r>
            <a:r>
              <a:rPr lang="nl-NL" dirty="0" err="1"/>
              <a:t>published</a:t>
            </a:r>
            <a:r>
              <a:rPr lang="nl-NL" dirty="0"/>
              <a:t> in Nature </a:t>
            </a:r>
            <a:r>
              <a:rPr lang="nl-NL" dirty="0" err="1"/>
              <a:t>what</a:t>
            </a:r>
            <a:r>
              <a:rPr lang="nl-NL" dirty="0"/>
              <a:t> these </a:t>
            </a:r>
            <a:r>
              <a:rPr lang="nl-NL" dirty="0" err="1"/>
              <a:t>institutions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do </a:t>
            </a:r>
            <a:r>
              <a:rPr lang="nl-NL" dirty="0" err="1"/>
              <a:t>specifically</a:t>
            </a:r>
            <a:r>
              <a:rPr lang="nl-NL" dirty="0"/>
              <a:t>, </a:t>
            </a:r>
            <a:r>
              <a:rPr lang="nl-NL" dirty="0" err="1"/>
              <a:t>based</a:t>
            </a:r>
            <a:r>
              <a:rPr lang="nl-NL" dirty="0"/>
              <a:t> on research from a large EU consortium.</a:t>
            </a:r>
          </a:p>
          <a:p>
            <a:endParaRPr lang="nl-NL" dirty="0"/>
          </a:p>
          <a:p>
            <a:r>
              <a:rPr lang="nl-NL" dirty="0"/>
              <a:t>Mejlgaard N, Bouter LM, Gaskell G, Kavouras P, Allum N, </a:t>
            </a:r>
            <a:r>
              <a:rPr lang="nl-NL" dirty="0" err="1"/>
              <a:t>Bendtsen</a:t>
            </a:r>
            <a:r>
              <a:rPr lang="nl-NL" dirty="0"/>
              <a:t> AK, Charitidis CA, Claesen N, Dierickx K, </a:t>
            </a:r>
            <a:r>
              <a:rPr lang="nl-NL" dirty="0" err="1"/>
              <a:t>Domaradzka</a:t>
            </a:r>
            <a:r>
              <a:rPr lang="nl-NL" dirty="0"/>
              <a:t> A, </a:t>
            </a:r>
            <a:r>
              <a:rPr lang="nl-NL" dirty="0" err="1"/>
              <a:t>Reyes</a:t>
            </a:r>
            <a:r>
              <a:rPr lang="nl-NL" dirty="0"/>
              <a:t> </a:t>
            </a:r>
            <a:r>
              <a:rPr lang="nl-NL" dirty="0" err="1"/>
              <a:t>Elizondo</a:t>
            </a:r>
            <a:r>
              <a:rPr lang="nl-NL" dirty="0"/>
              <a:t> A, Foeger N, Hiney M, </a:t>
            </a:r>
            <a:r>
              <a:rPr lang="nl-NL" dirty="0" err="1"/>
              <a:t>Kaltenbrunner</a:t>
            </a:r>
            <a:r>
              <a:rPr lang="nl-NL" dirty="0"/>
              <a:t> W, Labib K, Marušić A, Sørensen MP, </a:t>
            </a:r>
            <a:r>
              <a:rPr lang="nl-NL" dirty="0" err="1"/>
              <a:t>Ravn</a:t>
            </a:r>
            <a:r>
              <a:rPr lang="nl-NL" dirty="0"/>
              <a:t> T, </a:t>
            </a:r>
            <a:r>
              <a:rPr lang="nl-NL" dirty="0" err="1"/>
              <a:t>Rea</a:t>
            </a:r>
            <a:r>
              <a:rPr lang="nl-NL" dirty="0"/>
              <a:t> </a:t>
            </a:r>
            <a:r>
              <a:rPr lang="nl-NL" dirty="0" err="1"/>
              <a:t>Ščepanović</a:t>
            </a:r>
            <a:r>
              <a:rPr lang="nl-NL" dirty="0"/>
              <a:t> R, Tijdink JK, </a:t>
            </a:r>
            <a:r>
              <a:rPr lang="nl-NL" dirty="0" err="1"/>
              <a:t>Veltri</a:t>
            </a:r>
            <a:r>
              <a:rPr lang="nl-NL" dirty="0"/>
              <a:t> GA. Research integrity: </a:t>
            </a:r>
            <a:r>
              <a:rPr lang="nl-NL" dirty="0" err="1"/>
              <a:t>nine</a:t>
            </a:r>
            <a:r>
              <a:rPr lang="nl-NL" dirty="0"/>
              <a:t> </a:t>
            </a:r>
            <a:r>
              <a:rPr lang="nl-NL" dirty="0" err="1"/>
              <a:t>ways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move from talk </a:t>
            </a:r>
            <a:r>
              <a:rPr lang="nl-NL" dirty="0" err="1"/>
              <a:t>to</a:t>
            </a:r>
            <a:r>
              <a:rPr lang="nl-NL" dirty="0"/>
              <a:t> walk. Nature 2020; 586: 358-60. (https://www.nature.com/articles/d41586-020-02847-8)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69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/>
              <a:t>This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summary </a:t>
            </a:r>
            <a:r>
              <a:rPr lang="nl-NL" dirty="0" err="1"/>
              <a:t>table</a:t>
            </a:r>
            <a:r>
              <a:rPr lang="nl-NL" dirty="0"/>
              <a:t> of </a:t>
            </a:r>
            <a:r>
              <a:rPr lang="nl-NL" dirty="0" err="1"/>
              <a:t>our</a:t>
            </a:r>
            <a:r>
              <a:rPr lang="nl-NL" dirty="0"/>
              <a:t> </a:t>
            </a:r>
            <a:r>
              <a:rPr lang="nl-NL" dirty="0" err="1"/>
              <a:t>findings</a:t>
            </a:r>
            <a:r>
              <a:rPr lang="nl-NL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I have no time </a:t>
            </a:r>
            <a:r>
              <a:rPr lang="nl-NL" dirty="0" err="1"/>
              <a:t>to</a:t>
            </a:r>
            <a:r>
              <a:rPr lang="nl-NL" dirty="0"/>
              <a:t> present </a:t>
            </a:r>
            <a:r>
              <a:rPr lang="nl-NL" dirty="0" err="1"/>
              <a:t>them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But </a:t>
            </a:r>
            <a:r>
              <a:rPr lang="nl-NL" dirty="0" err="1"/>
              <a:t>I’ll</a:t>
            </a:r>
            <a:r>
              <a:rPr lang="nl-NL" dirty="0"/>
              <a:t> focus on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example</a:t>
            </a:r>
            <a:r>
              <a:rPr lang="nl-NL" dirty="0"/>
              <a:t> for </a:t>
            </a:r>
            <a:r>
              <a:rPr lang="nl-NL" dirty="0" err="1"/>
              <a:t>inproving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research environment: </a:t>
            </a:r>
            <a:r>
              <a:rPr lang="nl-NL" i="1" dirty="0" err="1"/>
              <a:t>ensure</a:t>
            </a:r>
            <a:r>
              <a:rPr lang="nl-NL" i="1" dirty="0"/>
              <a:t> fair assessment procedures, </a:t>
            </a:r>
            <a:r>
              <a:rPr lang="nl-NL" dirty="0" err="1"/>
              <a:t>because</a:t>
            </a:r>
            <a:r>
              <a:rPr lang="nl-NL" dirty="0"/>
              <a:t> these procedures cover </a:t>
            </a:r>
            <a:r>
              <a:rPr lang="nl-NL" dirty="0" err="1"/>
              <a:t>many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8 topics.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Mejlgaard N, Bouter LM, Gaskell G, Kavouras P, Allum N, </a:t>
            </a:r>
            <a:r>
              <a:rPr lang="nl-NL" dirty="0" err="1"/>
              <a:t>Bendtsen</a:t>
            </a:r>
            <a:r>
              <a:rPr lang="nl-NL" dirty="0"/>
              <a:t> AK, Charitidis CA, Claesen N, Dierickx K, </a:t>
            </a:r>
            <a:r>
              <a:rPr lang="nl-NL" dirty="0" err="1"/>
              <a:t>Domaradzka</a:t>
            </a:r>
            <a:r>
              <a:rPr lang="nl-NL" dirty="0"/>
              <a:t> A, </a:t>
            </a:r>
            <a:r>
              <a:rPr lang="nl-NL" dirty="0" err="1"/>
              <a:t>Reyes</a:t>
            </a:r>
            <a:r>
              <a:rPr lang="nl-NL" dirty="0"/>
              <a:t> </a:t>
            </a:r>
            <a:r>
              <a:rPr lang="nl-NL" dirty="0" err="1"/>
              <a:t>Elizondo</a:t>
            </a:r>
            <a:r>
              <a:rPr lang="nl-NL" dirty="0"/>
              <a:t> A, Foeger N, Hiney M, </a:t>
            </a:r>
            <a:r>
              <a:rPr lang="nl-NL" dirty="0" err="1"/>
              <a:t>Kaltenbrunner</a:t>
            </a:r>
            <a:r>
              <a:rPr lang="nl-NL" dirty="0"/>
              <a:t> W, Labib K, Marušić A, Sørensen MP, </a:t>
            </a:r>
            <a:r>
              <a:rPr lang="nl-NL" dirty="0" err="1"/>
              <a:t>Ravn</a:t>
            </a:r>
            <a:r>
              <a:rPr lang="nl-NL" dirty="0"/>
              <a:t> T, </a:t>
            </a:r>
            <a:r>
              <a:rPr lang="nl-NL" dirty="0" err="1"/>
              <a:t>Rea</a:t>
            </a:r>
            <a:r>
              <a:rPr lang="nl-NL" dirty="0"/>
              <a:t> </a:t>
            </a:r>
            <a:r>
              <a:rPr lang="nl-NL" dirty="0" err="1"/>
              <a:t>Ščepanović</a:t>
            </a:r>
            <a:r>
              <a:rPr lang="nl-NL" dirty="0"/>
              <a:t> R, Tijdink JK, </a:t>
            </a:r>
            <a:r>
              <a:rPr lang="nl-NL" dirty="0" err="1"/>
              <a:t>Veltri</a:t>
            </a:r>
            <a:r>
              <a:rPr lang="nl-NL" dirty="0"/>
              <a:t> GA. Research integrity: </a:t>
            </a:r>
            <a:r>
              <a:rPr lang="nl-NL" dirty="0" err="1"/>
              <a:t>nine</a:t>
            </a:r>
            <a:r>
              <a:rPr lang="nl-NL" dirty="0"/>
              <a:t> </a:t>
            </a:r>
            <a:r>
              <a:rPr lang="nl-NL" dirty="0" err="1"/>
              <a:t>ways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move from talk </a:t>
            </a:r>
            <a:r>
              <a:rPr lang="nl-NL" dirty="0" err="1"/>
              <a:t>to</a:t>
            </a:r>
            <a:r>
              <a:rPr lang="nl-NL" dirty="0"/>
              <a:t> walk. Nature 2020; 586: 358-60. (https://www.nature.com/articles/d41586-020-02847-8)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325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realize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fair assessment procedures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outlined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HKPs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name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city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6th WCRI was held in 2019.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conference we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HKPs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conference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endorsed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Moher D, Bouter L, Kleinert S, Glasziou P, Sham MH, Barbour V, Coriat AM, Foeger N, Dirnagl U. The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integrity. PLoS Biology 2020; 18: e3000737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https://journals.plos.org/plosbiology/article?id=10.1371/journal.pbio.3000737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23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4A06-CBAA-4747-8C84-59BDF298EA1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0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2B84-C33A-40F5-91D8-A40C56301EA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0BD8-CBC5-4E36-A584-AEEC4E6D528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08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dia met VU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/>
          <p:nvPr userDrawn="1"/>
        </p:nvSpPr>
        <p:spPr>
          <a:xfrm>
            <a:off x="0" y="6616273"/>
            <a:ext cx="12192000" cy="502358"/>
          </a:xfrm>
          <a:prstGeom prst="rect">
            <a:avLst/>
          </a:prstGeom>
          <a:solidFill>
            <a:srgbClr val="005B9D"/>
          </a:solidFill>
          <a:ln>
            <a:noFill/>
          </a:ln>
        </p:spPr>
        <p:txBody>
          <a:bodyPr vert="horz" wrap="square" lIns="180000" tIns="0" rIns="0" bIns="180000" rtlCol="0">
            <a:spAutoFit/>
          </a:bodyPr>
          <a:lstStyle/>
          <a:p>
            <a:pPr>
              <a:lnSpc>
                <a:spcPts val="2500"/>
              </a:lnSpc>
              <a:spcBef>
                <a:spcPct val="20000"/>
              </a:spcBef>
              <a:buFont typeface="Arial" pitchFamily="34" charset="0"/>
              <a:buNone/>
            </a:pPr>
            <a:endParaRPr lang="nl-NL" sz="240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080000"/>
          </a:xfrm>
          <a:solidFill>
            <a:srgbClr val="0089CF">
              <a:alpha val="89804"/>
            </a:srgb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lIns="612000" tIns="180000" rIns="360000" bIns="108000" anchor="b" anchorCtr="0">
            <a:noAutofit/>
          </a:bodyPr>
          <a:lstStyle>
            <a:lvl1pPr algn="l">
              <a:lnSpc>
                <a:spcPts val="3200"/>
              </a:lnSpc>
              <a:defRPr sz="2800" cap="all" baseline="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7" name="Driehoekje"/>
          <p:cNvSpPr/>
          <p:nvPr userDrawn="1"/>
        </p:nvSpPr>
        <p:spPr>
          <a:xfrm flipV="1">
            <a:off x="678763" y="1079370"/>
            <a:ext cx="262467" cy="108000"/>
          </a:xfrm>
          <a:prstGeom prst="triangle">
            <a:avLst/>
          </a:prstGeom>
          <a:solidFill>
            <a:srgbClr val="0089CF">
              <a:alpha val="89804"/>
            </a:srgbClr>
          </a:solidFill>
          <a:ln w="6350"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430544" y="1440000"/>
            <a:ext cx="11281457" cy="4654800"/>
          </a:xfrm>
        </p:spPr>
        <p:txBody>
          <a:bodyPr lIns="0" tIns="0" rIns="0" bIns="0">
            <a:noAutofit/>
          </a:bodyPr>
          <a:lstStyle>
            <a:lvl1pPr marL="270000" indent="0">
              <a:spcBef>
                <a:spcPts val="600"/>
              </a:spcBef>
              <a:buNone/>
              <a:defRPr sz="2400"/>
            </a:lvl1pPr>
            <a:lvl2pPr marL="270000" indent="-270000">
              <a:spcBef>
                <a:spcPts val="600"/>
              </a:spcBef>
              <a:buClr>
                <a:srgbClr val="FF0000"/>
              </a:buClr>
              <a:buSzPct val="80000"/>
              <a:buFont typeface="Arial" pitchFamily="34" charset="0"/>
              <a:buChar char="&gt;"/>
              <a:defRPr sz="2400"/>
            </a:lvl2pPr>
            <a:lvl3pPr marL="540000" indent="-270000">
              <a:spcBef>
                <a:spcPts val="600"/>
              </a:spcBef>
              <a:buClr>
                <a:srgbClr val="FF0000"/>
              </a:buClr>
              <a:buSzPct val="80000"/>
              <a:buFont typeface="Arial" pitchFamily="34" charset="0"/>
              <a:buChar char="&gt;"/>
              <a:defRPr sz="2000"/>
            </a:lvl3pPr>
            <a:lvl4pPr marL="809625" indent="-270000">
              <a:spcBef>
                <a:spcPts val="600"/>
              </a:spcBef>
              <a:buClr>
                <a:srgbClr val="FF0000"/>
              </a:buClr>
              <a:buSzPct val="80000"/>
              <a:buFont typeface="Arial" pitchFamily="34" charset="0"/>
              <a:buChar char="&gt;"/>
              <a:defRPr sz="2000"/>
            </a:lvl4pPr>
            <a:lvl5pPr marL="1080000" indent="-270000">
              <a:spcBef>
                <a:spcPts val="600"/>
              </a:spcBef>
              <a:buClr>
                <a:srgbClr val="FF0000"/>
              </a:buClr>
              <a:buSzPct val="80000"/>
              <a:buFont typeface="Arial" pitchFamily="34" charset="0"/>
              <a:buChar char="&gt;"/>
              <a:defRPr sz="2000"/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7" name="Tijdelijke aanduiding voor dianummer 16"/>
          <p:cNvSpPr>
            <a:spLocks noGrp="1"/>
          </p:cNvSpPr>
          <p:nvPr>
            <p:ph type="sldNum" sz="quarter" idx="12"/>
          </p:nvPr>
        </p:nvSpPr>
        <p:spPr>
          <a:xfrm>
            <a:off x="0" y="6492876"/>
            <a:ext cx="815413" cy="365125"/>
          </a:xfrm>
        </p:spPr>
        <p:txBody>
          <a:bodyPr anchor="b" anchorCtr="0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6CC70A2-6B8C-4FE8-A4AE-E466C9B2130C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3"/>
          </p:nvPr>
        </p:nvSpPr>
        <p:spPr>
          <a:xfrm>
            <a:off x="814917" y="6492876"/>
            <a:ext cx="6336704" cy="365125"/>
          </a:xfrm>
        </p:spPr>
        <p:txBody>
          <a:bodyPr lIns="0" rIns="0" anchor="b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nl-NL" dirty="0">
              <a:solidFill>
                <a:prstClr val="white"/>
              </a:solidFill>
            </a:endParaRPr>
          </a:p>
        </p:txBody>
      </p:sp>
      <p:pic>
        <p:nvPicPr>
          <p:cNvPr id="10" name="VUlogo" descr="F:\PPT logos\Corporate\VUlogo_NL_Blauw_HR_RGB.png"/>
          <p:cNvPicPr>
            <a:picLocks noChangeAspect="1" noChangeArrowheads="1"/>
          </p:cNvPicPr>
          <p:nvPr userDrawn="1"/>
        </p:nvPicPr>
        <p:blipFill>
          <a:blip cstate="print"/>
          <a:srcRect/>
          <a:stretch>
            <a:fillRect/>
          </a:stretch>
        </p:blipFill>
        <p:spPr bwMode="auto">
          <a:xfrm>
            <a:off x="9888000" y="6120000"/>
            <a:ext cx="1806419" cy="40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6130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6016-E947-492D-8F8D-FB121DA9B9C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63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0673-F14C-4D07-AA63-ED2459FE290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3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3B36-A5DB-4A88-927B-4DDE247906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32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C678-1280-4C08-8DF6-E514C547100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1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459B-322B-444C-B28E-DD48E7E8D22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39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E2ED-9F88-42F7-90CE-F9F9E2059BC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0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97B0-567F-4D27-890F-844C1860AE5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29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2D89-DACD-423B-88D2-A6A40E1E500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73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9BF90-7F19-4C66-957A-3048AF56948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94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2494-4100-442E-A6F7-D90ABE138E3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01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EA0F4-D990-4EC4-BB1A-818C5AD2738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707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B536E-92E4-4BDD-91E9-6F59879431A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29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en kolom - onderzo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41DAF-11CD-4D6E-A9E2-F440749B11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100" y="1100092"/>
            <a:ext cx="10766044" cy="1325563"/>
          </a:xfrm>
        </p:spPr>
        <p:txBody>
          <a:bodyPr>
            <a:noAutofit/>
          </a:bodyPr>
          <a:lstStyle>
            <a:lvl1pPr>
              <a:defRPr>
                <a:solidFill>
                  <a:srgbClr val="009CB4"/>
                </a:solidFill>
              </a:defRPr>
            </a:lvl1pPr>
          </a:lstStyle>
          <a:p>
            <a:r>
              <a:rPr lang="nl-NL" dirty="0"/>
              <a:t>Hier de titel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723EE4-8616-4984-A1F0-0582DFEC573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94944" y="2425655"/>
            <a:ext cx="10744200" cy="3751308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Bef>
                <a:spcPts val="0"/>
              </a:spcBef>
              <a:defRPr sz="23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nl-NL" dirty="0"/>
              <a:t>Hier een puntenlijst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93DA45-1050-4E5B-B003-C91658D34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Tips voor een PowerPointpresentatie| juli 2018</a:t>
            </a:r>
          </a:p>
        </p:txBody>
      </p:sp>
    </p:spTree>
    <p:extLst>
      <p:ext uri="{BB962C8B-B14F-4D97-AF65-F5344CB8AC3E}">
        <p14:creationId xmlns:p14="http://schemas.microsoft.com/office/powerpoint/2010/main" val="164550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Klik om de stijl te bewerken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r>
              <a:t>Klik om de ondertitelstijl van het model te bewerken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128340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012009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Klik om de stijl te bewerken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Klik om de modelstijlen te bewerken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433217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493660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r>
              <a:t>Klik om de modelstijlen te bewerken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2102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BE3-0588-4B23-B42B-C8154804868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407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9246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143151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de stijl te bewerken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412381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de stijl te bewerken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r>
              <a:t>Klik om de modelstijlen te bewerken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25968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8381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437578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kstdia met VU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0" y="6616272"/>
            <a:ext cx="12192000" cy="502360"/>
          </a:xfrm>
          <a:prstGeom prst="rect">
            <a:avLst/>
          </a:prstGeom>
          <a:solidFill>
            <a:srgbClr val="005B9D"/>
          </a:solidFill>
          <a:ln w="12700">
            <a:miter lim="400000"/>
          </a:ln>
        </p:spPr>
        <p:txBody>
          <a:bodyPr lIns="45718" tIns="45718" rIns="45718" bIns="45718"/>
          <a:lstStyle/>
          <a:p>
            <a:pPr hangingPunct="0">
              <a:lnSpc>
                <a:spcPts val="2500"/>
              </a:lnSpc>
              <a:spcBef>
                <a:spcPts val="400"/>
              </a:spcBef>
              <a:defRPr sz="2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sz="2400" kern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89CF">
              <a:alpha val="89804"/>
            </a:srgbClr>
          </a:solidFill>
          <a:effectLst>
            <a:outerShdw blurRad="50800" dist="38100" dir="5400000" rotWithShape="0">
              <a:srgbClr val="A6A6A6">
                <a:alpha val="40000"/>
              </a:srgbClr>
            </a:outerShdw>
          </a:effectLst>
        </p:spPr>
        <p:txBody>
          <a:bodyPr lIns="107999" tIns="107999" rIns="107999" bIns="107999" anchor="b"/>
          <a:lstStyle>
            <a:lvl1pPr>
              <a:lnSpc>
                <a:spcPts val="3200"/>
              </a:lnSpc>
              <a:defRPr sz="2800" cap="all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12" name="Shape 112"/>
          <p:cNvSpPr/>
          <p:nvPr/>
        </p:nvSpPr>
        <p:spPr>
          <a:xfrm flipV="1">
            <a:off x="678762" y="1079368"/>
            <a:ext cx="262470" cy="108003"/>
          </a:xfrm>
          <a:prstGeom prst="triangle">
            <a:avLst/>
          </a:prstGeom>
          <a:solidFill>
            <a:srgbClr val="0089CF">
              <a:alpha val="89804"/>
            </a:srgbClr>
          </a:solidFill>
          <a:ln w="12700">
            <a:miter lim="400000"/>
          </a:ln>
          <a:effectLst>
            <a:outerShdw blurRad="50800" dist="38100" dir="5400000" rotWithShape="0">
              <a:srgbClr val="A6A6A6">
                <a:alpha val="4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xfrm>
            <a:off x="430544" y="1439999"/>
            <a:ext cx="11281458" cy="4654802"/>
          </a:xfrm>
          <a:prstGeom prst="rect">
            <a:avLst/>
          </a:prstGeom>
        </p:spPr>
        <p:txBody>
          <a:bodyPr lIns="0" tIns="0" rIns="0" bIns="0"/>
          <a:lstStyle>
            <a:lvl1pPr marL="0" indent="269998">
              <a:spcBef>
                <a:spcPts val="600"/>
              </a:spcBef>
              <a:buSzTx/>
              <a:buFontTx/>
              <a:buNone/>
              <a:defRPr sz="2400"/>
            </a:lvl1pPr>
            <a:lvl2pPr marL="539997" indent="-269998">
              <a:spcBef>
                <a:spcPts val="600"/>
              </a:spcBef>
              <a:buSzPct val="80000"/>
              <a:buFontTx/>
              <a:buChar char="&gt;"/>
              <a:defRPr sz="2400"/>
            </a:lvl2pPr>
            <a:lvl3pPr marL="863998" indent="-323999">
              <a:spcBef>
                <a:spcPts val="600"/>
              </a:spcBef>
              <a:buSzPct val="80000"/>
              <a:buFontTx/>
              <a:buChar char="&gt;"/>
              <a:defRPr sz="2400"/>
            </a:lvl3pPr>
            <a:lvl4pPr marL="1133623" indent="-323999">
              <a:spcBef>
                <a:spcPts val="600"/>
              </a:spcBef>
              <a:buSzPct val="80000"/>
              <a:buFontTx/>
              <a:buChar char="&gt;"/>
              <a:defRPr sz="2400"/>
            </a:lvl4pPr>
            <a:lvl5pPr marL="1403998" indent="-323999">
              <a:spcBef>
                <a:spcPts val="600"/>
              </a:spcBef>
              <a:buSzPct val="80000"/>
              <a:buFontTx/>
              <a:buChar char="&gt;"/>
              <a:defRPr sz="2400"/>
            </a:lvl5pPr>
          </a:lstStyle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pic>
        <p:nvPicPr>
          <p:cNvPr id="114" name="image1.png" descr="F:\PPT logos\Corporate\VUlogo_NL_Blauw_HR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8000" y="6120000"/>
            <a:ext cx="1806421" cy="403202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295696" y="6639563"/>
            <a:ext cx="224021" cy="218439"/>
          </a:xfrm>
          <a:prstGeom prst="rect">
            <a:avLst/>
          </a:prstGeom>
        </p:spPr>
        <p:txBody>
          <a:bodyPr anchor="b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577931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Klik om de stijl te bewerken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r>
              <a:t>Klik om de ondertitelstijl van het model te bewerken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0035562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468357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Klik om de stijl te bewerken</a:t>
            </a:r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Klik om de modelstijlen te bewerken</a:t>
            </a:r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73564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F6CF-B4C2-4679-85A0-32A1564C262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0046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150" name="Shape 150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151" name="Shape 1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769693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r>
              <a:t>Klik om de modelstijlen te bewerken</a:t>
            </a:r>
          </a:p>
        </p:txBody>
      </p:sp>
      <p:sp>
        <p:nvSpPr>
          <p:cNvPr id="160" name="Shape 160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542268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139930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180974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de stijl te bewerken</a:t>
            </a:r>
          </a:p>
        </p:txBody>
      </p:sp>
      <p:sp>
        <p:nvSpPr>
          <p:cNvPr id="184" name="Shape 184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185" name="Shape 185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15554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de stijl te bewerken</a:t>
            </a:r>
          </a:p>
        </p:txBody>
      </p:sp>
      <p:sp>
        <p:nvSpPr>
          <p:cNvPr id="194" name="Shape 194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r>
              <a:t>Klik om de modelstijlen te bewerken</a:t>
            </a:r>
          </a:p>
        </p:txBody>
      </p:sp>
      <p:sp>
        <p:nvSpPr>
          <p:cNvPr id="196" name="Shape 1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841913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204" name="Shape 20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989308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Klik om de stijl te bewerken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214" name="Shape 2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00909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342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7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8F4C-46D3-4556-BAF2-322DF5C77EB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163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275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061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375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284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37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379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269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88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9453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C87C-4D95-40C5-9640-6F60C5CB590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3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0CB6-4C71-4EE8-816F-3FD3E947771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16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9215-FB0A-48F4-84EC-2125A39C7EE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4528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40AB-E008-468C-92BB-CEB24431D67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80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555E-A378-4853-9174-D992E5B4948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793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1E45-CA7B-426A-A873-743699888EF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458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9C29-1A10-4A0A-8267-62998B4BE39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0204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37C7-1EA5-4320-9006-62566EA0943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06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FD1E-99AC-46BC-9A8B-4296E34CEC8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068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1D3A-AC06-42E7-954C-9075DE90545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750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589E-DA59-4562-A4FD-F6EC596B979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908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AAA6A-B14D-428C-B08E-B4FC01782CB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9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2F6D-8151-4669-A007-9BB57FC2585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96A2-22D0-4689-8854-80E7EA9005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66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5D29-3BAA-43D6-9EAF-3796CF04CF2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7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9074B-280F-47EA-8AC3-2EAA766CAC5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ED66-EB01-47A7-B14B-97C21BF98F2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01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F35D-CF8D-4CC3-95EC-7B074BE99CB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5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400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Klik om de stijl te bewerken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21" y="6404293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hangingPunct="0"/>
            <a:fld id="{86CB4B4D-7CA3-9044-876B-883B54F8677D}" type="slidenum">
              <a:rPr kern="0">
                <a:sym typeface="Calibri"/>
              </a:rPr>
              <a:pPr hangingPunct="0"/>
              <a:t>‹nr.›</a:t>
            </a:fld>
            <a:endParaRPr kern="0"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016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  <p:sldLayoutId id="2147483778" r:id="rId19"/>
    <p:sldLayoutId id="2147483779" r:id="rId20"/>
    <p:sldLayoutId id="2147483780" r:id="rId21"/>
    <p:sldLayoutId id="2147483781" r:id="rId22"/>
    <p:sldLayoutId id="2147483782" r:id="rId23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C5E4-8BB1-40BF-936E-5E5B4FA5DB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8DCEC-84AA-49B0-9C78-33007DC35B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6557-32A6-4BE8-A6A6-98E962CF38A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4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crif.org/guidance/hong-kong-principl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890814" y="3148603"/>
            <a:ext cx="10515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Hong Kong </a:t>
            </a:r>
            <a:r>
              <a:rPr lang="nl-NL" sz="6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Principles</a:t>
            </a:r>
            <a:endParaRPr lang="nl-NL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nl-NL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assessing</a:t>
            </a:r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researchers</a:t>
            </a:r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view </a:t>
            </a:r>
            <a:r>
              <a:rPr lang="nl-NL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foster</a:t>
            </a:r>
            <a:r>
              <a:rPr lang="nl-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research integrity </a:t>
            </a:r>
          </a:p>
          <a:p>
            <a:pPr algn="ctr"/>
            <a:endParaRPr lang="en-GB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662740" y="5855990"/>
            <a:ext cx="26546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altLang="en-US" sz="4400" b="1" i="1" dirty="0">
                <a:solidFill>
                  <a:prstClr val="black"/>
                </a:solidFill>
              </a:rPr>
              <a:t>Lex Bouter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943428" y="3131553"/>
            <a:ext cx="10410371" cy="2379012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nl-N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Afbeelding 7" descr="VUlogo_NL_Wit_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66" y="297105"/>
            <a:ext cx="3669181" cy="1167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Afbeelding 9" descr="\\vumc.nl\home$\store4ever\l.bouter\l.bouter\Downloads\Amsterdam_UMC_Engels_logo_450x7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20" y="1714976"/>
            <a:ext cx="4601074" cy="916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9469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6907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-200158" y="219653"/>
            <a:ext cx="12218976" cy="593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Hong Kong Principles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 responsible research practices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Value complete reporting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 the practice of Open Science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Acknowledge a broad range of research activities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Recognize other tasks like peer review and mentoring</a:t>
            </a:r>
          </a:p>
        </p:txBody>
      </p:sp>
    </p:spTree>
    <p:extLst>
      <p:ext uri="{BB962C8B-B14F-4D97-AF65-F5344CB8AC3E}">
        <p14:creationId xmlns:p14="http://schemas.microsoft.com/office/powerpoint/2010/main" val="378175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D5AD151C-DC89-4BD1-A223-5EE5CF2D1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Image result for pre registration">
            <a:extLst>
              <a:ext uri="{FF2B5EF4-FFF2-40B4-BE49-F238E27FC236}">
                <a16:creationId xmlns:a16="http://schemas.microsoft.com/office/drawing/2014/main" id="{40869778-1910-4CCA-A576-F06D6A70A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0" y="2613185"/>
            <a:ext cx="2730304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AFBD5DC-FB04-4A0E-A139-CCC3F6280D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966" t="-2762" r="79081" b="81297"/>
          <a:stretch/>
        </p:blipFill>
        <p:spPr>
          <a:xfrm>
            <a:off x="939969" y="4699395"/>
            <a:ext cx="5570424" cy="1656955"/>
          </a:xfrm>
          <a:prstGeom prst="rect">
            <a:avLst/>
          </a:prstGeom>
        </p:spPr>
      </p:pic>
      <p:pic>
        <p:nvPicPr>
          <p:cNvPr id="6" name="Picture 2" descr="Image result for open science">
            <a:extLst>
              <a:ext uri="{FF2B5EF4-FFF2-40B4-BE49-F238E27FC236}">
                <a16:creationId xmlns:a16="http://schemas.microsoft.com/office/drawing/2014/main" id="{166E4E16-B9EC-496F-A6AE-92AEAAAD0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12" y="374486"/>
            <a:ext cx="7153738" cy="44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38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D5AD151C-DC89-4BD1-A223-5EE5CF2D1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4230442-8C92-4BE4-B9DD-29BFE70049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38" r="2878" b="6892"/>
          <a:stretch/>
        </p:blipFill>
        <p:spPr bwMode="auto">
          <a:xfrm>
            <a:off x="6691657" y="3796393"/>
            <a:ext cx="5500343" cy="306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FBE6F22-C241-42C3-9B90-B1E3F49430DD}"/>
              </a:ext>
            </a:extLst>
          </p:cNvPr>
          <p:cNvSpPr txBox="1"/>
          <p:nvPr/>
        </p:nvSpPr>
        <p:spPr>
          <a:xfrm>
            <a:off x="6961065" y="2782669"/>
            <a:ext cx="467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used by 265 journals</a:t>
            </a:r>
            <a:endParaRPr kumimoji="0" lang="en-NL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2AA39747-44C6-4240-9F01-93E87ECA35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10" t="9947" r="19762" b="6616"/>
          <a:stretch/>
        </p:blipFill>
        <p:spPr>
          <a:xfrm>
            <a:off x="59927" y="367154"/>
            <a:ext cx="6587374" cy="503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75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44811910-4A38-4AC4-AC33-A68646C7996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328582D-19E9-45B3-A4F7-363E893ED8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77" t="29721" r="6875" b="30555"/>
          <a:stretch/>
        </p:blipFill>
        <p:spPr>
          <a:xfrm>
            <a:off x="180109" y="394854"/>
            <a:ext cx="6751617" cy="2427449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0100412A-5588-4D09-8079-532B70F2F5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00" t="11217" r="19643" b="15767"/>
          <a:stretch/>
        </p:blipFill>
        <p:spPr>
          <a:xfrm>
            <a:off x="6755526" y="2998774"/>
            <a:ext cx="5436474" cy="385922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D693010-C796-499E-94A5-2B2D096E29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9" t="30665" r="10159" b="37037"/>
          <a:stretch/>
        </p:blipFill>
        <p:spPr>
          <a:xfrm>
            <a:off x="355681" y="3828533"/>
            <a:ext cx="6186054" cy="196991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C521308-86C1-41F0-9B90-1151EC5A6A6D}"/>
              </a:ext>
            </a:extLst>
          </p:cNvPr>
          <p:cNvSpPr txBox="1"/>
          <p:nvPr/>
        </p:nvSpPr>
        <p:spPr>
          <a:xfrm>
            <a:off x="1837581" y="2897168"/>
            <a:ext cx="382492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nl-NL" sz="2000" b="1" dirty="0">
                <a:solidFill>
                  <a:schemeClr val="accent2">
                    <a:lumMod val="75000"/>
                  </a:schemeClr>
                </a:solidFill>
              </a:rPr>
              <a:t>PLoS </a:t>
            </a:r>
            <a:r>
              <a:rPr lang="nl-NL" sz="2000" b="1" dirty="0" err="1">
                <a:solidFill>
                  <a:schemeClr val="accent2">
                    <a:lumMod val="75000"/>
                  </a:schemeClr>
                </a:solidFill>
              </a:rPr>
              <a:t>One</a:t>
            </a:r>
            <a:r>
              <a:rPr lang="nl-NL" sz="2000" b="1" dirty="0">
                <a:solidFill>
                  <a:schemeClr val="accent2">
                    <a:lumMod val="75000"/>
                  </a:schemeClr>
                </a:solidFill>
              </a:rPr>
              <a:t> 2019; 14: e0210599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210BE02-04E3-407B-9ED8-E9C6D4B9D7E5}"/>
              </a:ext>
            </a:extLst>
          </p:cNvPr>
          <p:cNvSpPr txBox="1"/>
          <p:nvPr/>
        </p:nvSpPr>
        <p:spPr>
          <a:xfrm>
            <a:off x="1858735" y="6063036"/>
            <a:ext cx="3394364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nl-NL" sz="2000" b="1" dirty="0">
                <a:solidFill>
                  <a:schemeClr val="accent2">
                    <a:lumMod val="75000"/>
                  </a:schemeClr>
                </a:solidFill>
              </a:rPr>
              <a:t>PLoS </a:t>
            </a:r>
            <a:r>
              <a:rPr lang="nl-NL" sz="2000" b="1" dirty="0" err="1">
                <a:solidFill>
                  <a:schemeClr val="accent2">
                    <a:lumMod val="75000"/>
                  </a:schemeClr>
                </a:solidFill>
              </a:rPr>
              <a:t>One</a:t>
            </a:r>
            <a:r>
              <a:rPr lang="nl-NL" sz="2000" b="1" dirty="0">
                <a:solidFill>
                  <a:schemeClr val="accent2">
                    <a:lumMod val="75000"/>
                  </a:schemeClr>
                </a:solidFill>
              </a:rPr>
              <a:t> 2019; 14: e0217931</a:t>
            </a:r>
          </a:p>
        </p:txBody>
      </p:sp>
    </p:spTree>
    <p:extLst>
      <p:ext uri="{BB962C8B-B14F-4D97-AF65-F5344CB8AC3E}">
        <p14:creationId xmlns:p14="http://schemas.microsoft.com/office/powerpoint/2010/main" val="27064179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FE3A894F-4E7C-4A7A-9826-7BF3D6924E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0DE23EB-43D2-46E5-B984-87C8B4792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0" y="134087"/>
            <a:ext cx="5098809" cy="665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FFE0421F-20EE-49E2-968E-FA2B0E268174}"/>
              </a:ext>
            </a:extLst>
          </p:cNvPr>
          <p:cNvSpPr txBox="1"/>
          <p:nvPr/>
        </p:nvSpPr>
        <p:spPr>
          <a:xfrm>
            <a:off x="5589150" y="2210772"/>
            <a:ext cx="6508750" cy="44627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Moher D, Bouter L, Kleinert S, Glasziou P, Sham MH, </a:t>
            </a:r>
            <a:r>
              <a:rPr lang="nl-NL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Barbour V, Coriat AM, Foeger N, Dirnagl U</a:t>
            </a:r>
            <a:endParaRPr kumimoji="0" lang="en-US" altLang="nl-N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nl-N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nl-NL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</a:rPr>
              <a:t>The Hong Kong Principles for assessing researchers: fostering research integrity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nl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PLoS Biology 2020; 18: e3000737 </a:t>
            </a:r>
          </a:p>
        </p:txBody>
      </p:sp>
    </p:spTree>
    <p:extLst>
      <p:ext uri="{BB962C8B-B14F-4D97-AF65-F5344CB8AC3E}">
        <p14:creationId xmlns:p14="http://schemas.microsoft.com/office/powerpoint/2010/main" val="167468109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7B149D11-F8A1-4D83-9474-FAC27D7A3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C90048E-6324-476E-B964-7E4D1176D161}"/>
              </a:ext>
            </a:extLst>
          </p:cNvPr>
          <p:cNvSpPr txBox="1"/>
          <p:nvPr/>
        </p:nvSpPr>
        <p:spPr>
          <a:xfrm>
            <a:off x="660400" y="4687880"/>
            <a:ext cx="10871200" cy="148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2800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Please</a:t>
            </a:r>
            <a:r>
              <a:rPr lang="nl-NL" sz="28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nl-NL" sz="2800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endorse</a:t>
            </a:r>
            <a:r>
              <a:rPr lang="nl-NL" sz="28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nl-NL" sz="2800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</a:t>
            </a:r>
            <a:r>
              <a:rPr lang="nl-NL" sz="28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nl-NL" sz="2800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HKPs</a:t>
            </a:r>
            <a:r>
              <a:rPr lang="nl-NL" sz="28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@</a:t>
            </a:r>
          </a:p>
          <a:p>
            <a:pPr algn="ctr">
              <a:lnSpc>
                <a:spcPct val="150000"/>
              </a:lnSpc>
            </a:pPr>
            <a:r>
              <a:rPr lang="nl-NL" sz="36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www.wcrif.org/guidance/hong-kong-principles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82B1FF3-3013-482B-8CF4-E16FFB0653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34" t="14344" r="5416" b="30606"/>
          <a:stretch/>
        </p:blipFill>
        <p:spPr>
          <a:xfrm>
            <a:off x="-31574" y="312215"/>
            <a:ext cx="12255148" cy="419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447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763148" y="1909648"/>
            <a:ext cx="9278925" cy="4050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 should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reward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responsible r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esearch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practices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avoid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perverse incentives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assessing researchers and not merely rely on bibliometric indicators.</a:t>
            </a:r>
          </a:p>
        </p:txBody>
      </p:sp>
      <p:sp>
        <p:nvSpPr>
          <p:cNvPr id="3" name="Rechthoek 2"/>
          <p:cNvSpPr/>
          <p:nvPr/>
        </p:nvSpPr>
        <p:spPr>
          <a:xfrm>
            <a:off x="3848364" y="620766"/>
            <a:ext cx="44952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nl-NL" sz="6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message</a:t>
            </a:r>
            <a:endParaRPr kumimoji="0" lang="en-GB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6907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8026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3598E156-3AE5-45A7-8EC1-4A95C49657C8}"/>
              </a:ext>
            </a:extLst>
          </p:cNvPr>
          <p:cNvSpPr/>
          <p:nvPr/>
        </p:nvSpPr>
        <p:spPr>
          <a:xfrm>
            <a:off x="7407719" y="2490104"/>
            <a:ext cx="41885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i="1" dirty="0">
                <a:solidFill>
                  <a:srgbClr val="FFFF00"/>
                </a:solidFill>
              </a:rPr>
              <a:t>www.wcri2022.org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E35FB4A-3705-49CE-8E60-B167ED8084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7" y="209719"/>
            <a:ext cx="6353376" cy="1657012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FCC6BEA1-66C9-4967-B64E-08ABD325EC81}"/>
              </a:ext>
            </a:extLst>
          </p:cNvPr>
          <p:cNvSpPr/>
          <p:nvPr/>
        </p:nvSpPr>
        <p:spPr>
          <a:xfrm>
            <a:off x="2166179" y="2415662"/>
            <a:ext cx="3361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i="1" dirty="0">
                <a:solidFill>
                  <a:srgbClr val="FFFF00"/>
                </a:solidFill>
              </a:rPr>
              <a:t>www.wcrif.org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4ADA67A-6310-4304-852E-7D5C9B628E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7563"/>
            <a:ext cx="12192000" cy="248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25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73D74C75-94EA-4AA9-93BD-1546511B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Assessment round red grunge stamp Royalty Free Vector Image">
            <a:extLst>
              <a:ext uri="{FF2B5EF4-FFF2-40B4-BE49-F238E27FC236}">
                <a16:creationId xmlns:a16="http://schemas.microsoft.com/office/drawing/2014/main" id="{41CA48F6-4EEF-4D83-B888-D427944A23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6"/>
          <a:stretch/>
        </p:blipFill>
        <p:spPr bwMode="auto">
          <a:xfrm>
            <a:off x="1155661" y="4073382"/>
            <a:ext cx="2698393" cy="228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rkplace Risk Assessment - Safety Max Solutions">
            <a:extLst>
              <a:ext uri="{FF2B5EF4-FFF2-40B4-BE49-F238E27FC236}">
                <a16:creationId xmlns:a16="http://schemas.microsoft.com/office/drawing/2014/main" id="{97EAD397-7A4C-46DD-AB65-42C2585679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460"/>
          <a:stretch/>
        </p:blipFill>
        <p:spPr bwMode="auto">
          <a:xfrm>
            <a:off x="760269" y="0"/>
            <a:ext cx="3489179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C3410352-98CE-410F-8600-2837A17857D6}"/>
              </a:ext>
            </a:extLst>
          </p:cNvPr>
          <p:cNvSpPr txBox="1"/>
          <p:nvPr/>
        </p:nvSpPr>
        <p:spPr>
          <a:xfrm>
            <a:off x="6083660" y="2772204"/>
            <a:ext cx="50538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/>
              <a:t>Grants </a:t>
            </a:r>
            <a:r>
              <a:rPr lang="nl-NL" sz="4000" dirty="0" err="1"/>
              <a:t>applications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Vacancies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/>
              <a:t>Promotion 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Tenure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Awards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75769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763148" y="1909648"/>
            <a:ext cx="9278925" cy="4050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tabLst/>
              <a:defRPr/>
            </a:pPr>
            <a:r>
              <a:rPr lang="en-US" sz="4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should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reward 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responsible </a:t>
            </a:r>
            <a:r>
              <a:rPr lang="en-US" sz="4400" dirty="0">
                <a:solidFill>
                  <a:srgbClr val="0070C0"/>
                </a:solidFill>
                <a:latin typeface="Calibri" panose="020F0502020204030204"/>
              </a:rPr>
              <a:t>r</a:t>
            </a:r>
            <a:r>
              <a:rPr kumimoji="0" lang="en-US" sz="440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esearch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practices 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</a:t>
            </a:r>
            <a:r>
              <a:rPr lang="en-US" sz="4400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avoid </a:t>
            </a: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perverse incentives</a:t>
            </a:r>
            <a:r>
              <a:rPr lang="en-US" sz="4400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lang="en-US" sz="4400" dirty="0">
                <a:solidFill>
                  <a:prstClr val="black"/>
                </a:solidFill>
                <a:latin typeface="Calibri" panose="020F0502020204030204"/>
              </a:rPr>
              <a:t>when assessing researchers and not merely rely on bibliometric indicators.</a:t>
            </a:r>
          </a:p>
        </p:txBody>
      </p:sp>
      <p:sp>
        <p:nvSpPr>
          <p:cNvPr id="3" name="Rechthoek 2"/>
          <p:cNvSpPr/>
          <p:nvPr/>
        </p:nvSpPr>
        <p:spPr>
          <a:xfrm>
            <a:off x="3848364" y="620766"/>
            <a:ext cx="44952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</a:t>
            </a:r>
            <a:r>
              <a:rPr kumimoji="0" lang="nl-NL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ore </a:t>
            </a:r>
            <a:r>
              <a:rPr kumimoji="0" lang="nl-NL" sz="6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message</a:t>
            </a:r>
            <a:endParaRPr kumimoji="0" lang="en-GB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6907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713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6907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3D17083-6F90-4FA9-8E48-9B7F8402E1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47" t="20741" r="14925" b="27408"/>
          <a:stretch/>
        </p:blipFill>
        <p:spPr>
          <a:xfrm>
            <a:off x="5915232" y="118044"/>
            <a:ext cx="3875315" cy="375277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F4BF7D9-7E06-4F8E-92BD-93C6853C0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286" y="4007346"/>
            <a:ext cx="4283768" cy="285065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3196875-1814-4E24-AE69-7AAC9DC0E2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375" t="10370" r="30238" b="4338"/>
          <a:stretch/>
        </p:blipFill>
        <p:spPr>
          <a:xfrm>
            <a:off x="0" y="0"/>
            <a:ext cx="5773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9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71851"/>
            <a:ext cx="4543425" cy="349630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/>
          <a:srcRect r="30322"/>
          <a:stretch/>
        </p:blipFill>
        <p:spPr>
          <a:xfrm>
            <a:off x="4483677" y="0"/>
            <a:ext cx="4313959" cy="3371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5"/>
          <a:srcRect l="18952" r="6619"/>
          <a:stretch/>
        </p:blipFill>
        <p:spPr>
          <a:xfrm>
            <a:off x="0" y="0"/>
            <a:ext cx="4543425" cy="337185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214938" y="3738145"/>
            <a:ext cx="65484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good for the </a:t>
            </a:r>
            <a:r>
              <a:rPr kumimoji="0" lang="en-GB" sz="4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truth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and the </a:t>
            </a:r>
            <a:r>
              <a:rPr kumimoji="0" lang="en-GB" sz="4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trust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research is not always good for your academic career</a:t>
            </a:r>
          </a:p>
        </p:txBody>
      </p:sp>
    </p:spTree>
    <p:extLst>
      <p:ext uri="{BB962C8B-B14F-4D97-AF65-F5344CB8AC3E}">
        <p14:creationId xmlns:p14="http://schemas.microsoft.com/office/powerpoint/2010/main" val="2622627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49" y="508959"/>
            <a:ext cx="7634124" cy="1325563"/>
          </a:xfrm>
        </p:spPr>
        <p:txBody>
          <a:bodyPr/>
          <a:lstStyle/>
          <a:p>
            <a:pPr algn="ctr"/>
            <a:r>
              <a:rPr lang="nl-NL" sz="4800" b="1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Functioning</a:t>
            </a:r>
            <a:r>
              <a:rPr lang="nl-NL" sz="4800" b="1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of </a:t>
            </a:r>
            <a:r>
              <a:rPr lang="nl-NL" sz="4800" b="1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moral</a:t>
            </a:r>
            <a:r>
              <a:rPr lang="nl-NL" sz="4800" b="1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nl-NL" sz="4800" b="1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compass</a:t>
            </a:r>
            <a:br>
              <a:rPr lang="nl-NL" sz="4800" b="1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nl-NL" sz="4800" b="1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depends</a:t>
            </a:r>
            <a:r>
              <a:rPr lang="nl-NL" sz="4800" b="1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on</a:t>
            </a: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359949" y="2615773"/>
            <a:ext cx="8028978" cy="4242227"/>
          </a:xfrm>
        </p:spPr>
        <p:txBody>
          <a:bodyPr>
            <a:normAutofit/>
          </a:bodyPr>
          <a:lstStyle/>
          <a:p>
            <a:pPr marL="285750" lvl="0" indent="-28575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4700" dirty="0"/>
              <a:t> Virtuousness of the individual</a:t>
            </a:r>
            <a:endParaRPr lang="nl-NL" sz="47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700" dirty="0">
                <a:solidFill>
                  <a:prstClr val="black"/>
                </a:solidFill>
              </a:rPr>
              <a:t> Research </a:t>
            </a:r>
            <a:r>
              <a:rPr lang="nl-NL" sz="4700" dirty="0" err="1">
                <a:solidFill>
                  <a:prstClr val="black"/>
                </a:solidFill>
              </a:rPr>
              <a:t>climate</a:t>
            </a:r>
            <a:r>
              <a:rPr lang="nl-NL" sz="4700" dirty="0">
                <a:solidFill>
                  <a:prstClr val="black"/>
                </a:solidFill>
              </a:rPr>
              <a:t> in </a:t>
            </a:r>
            <a:r>
              <a:rPr lang="nl-NL" sz="4700" dirty="0" err="1">
                <a:solidFill>
                  <a:prstClr val="black"/>
                </a:solidFill>
              </a:rPr>
              <a:t>the</a:t>
            </a:r>
            <a:r>
              <a:rPr lang="nl-NL" sz="4700" dirty="0">
                <a:solidFill>
                  <a:prstClr val="black"/>
                </a:solidFill>
              </a:rPr>
              <a:t> lab</a:t>
            </a:r>
          </a:p>
          <a:p>
            <a:pPr marL="285750" lvl="0" indent="-28575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700" dirty="0">
                <a:solidFill>
                  <a:prstClr val="black"/>
                </a:solidFill>
              </a:rPr>
              <a:t> Adequate incentives</a:t>
            </a:r>
          </a:p>
          <a:p>
            <a:pPr marL="0" indent="0">
              <a:buClr>
                <a:srgbClr val="FF0000"/>
              </a:buClr>
              <a:buNone/>
            </a:pPr>
            <a:endParaRPr lang="nl-NL" sz="2400" dirty="0"/>
          </a:p>
        </p:txBody>
      </p:sp>
      <p:pic>
        <p:nvPicPr>
          <p:cNvPr id="6" name="Picture 2" descr="Gerelateerde afbeeldi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343" y="2976001"/>
            <a:ext cx="4170374" cy="352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6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F1CD2D72-2153-469A-8D07-275DF7375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F9FC15F-696F-4DE2-B9D6-104BDC0FF9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70" t="22121" r="33921" b="17475"/>
          <a:stretch/>
        </p:blipFill>
        <p:spPr>
          <a:xfrm>
            <a:off x="297872" y="83246"/>
            <a:ext cx="9041365" cy="669150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515A4320-B59A-4D45-B438-A7C20896895D}"/>
              </a:ext>
            </a:extLst>
          </p:cNvPr>
          <p:cNvSpPr txBox="1"/>
          <p:nvPr/>
        </p:nvSpPr>
        <p:spPr>
          <a:xfrm>
            <a:off x="7232073" y="5890552"/>
            <a:ext cx="47423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2020; 586: 358-60</a:t>
            </a:r>
          </a:p>
        </p:txBody>
      </p:sp>
      <p:pic>
        <p:nvPicPr>
          <p:cNvPr id="1026" name="Picture 2" descr="Open Access (1st and 2nd calls) | Nanouptake">
            <a:extLst>
              <a:ext uri="{FF2B5EF4-FFF2-40B4-BE49-F238E27FC236}">
                <a16:creationId xmlns:a16="http://schemas.microsoft.com/office/drawing/2014/main" id="{70CD5836-5F51-48AE-B6E9-73B898775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52" y="36242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181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05806658-031C-419E-827F-7F0103078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45F75AC-5FA3-4180-890C-B49AA8C999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64" t="10202" r="19887" b="6464"/>
          <a:stretch/>
        </p:blipFill>
        <p:spPr>
          <a:xfrm>
            <a:off x="311727" y="187036"/>
            <a:ext cx="10425546" cy="6626407"/>
          </a:xfrm>
          <a:prstGeom prst="rect">
            <a:avLst/>
          </a:prstGeom>
        </p:spPr>
      </p:pic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7C9A45F0-4FA6-4542-B6E5-63C0F47DE498}"/>
              </a:ext>
            </a:extLst>
          </p:cNvPr>
          <p:cNvSpPr/>
          <p:nvPr/>
        </p:nvSpPr>
        <p:spPr>
          <a:xfrm>
            <a:off x="5043055" y="713509"/>
            <a:ext cx="3422072" cy="290946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34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25956E14-44BF-478E-AEB4-0AD73BD7D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59D9-2CD5-4534-AA32-0CC004A4B1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3AC9471-23ED-486E-946F-48578398FB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89" t="18889" r="15651" b="43434"/>
          <a:stretch/>
        </p:blipFill>
        <p:spPr>
          <a:xfrm>
            <a:off x="151057" y="687531"/>
            <a:ext cx="11737485" cy="3266210"/>
          </a:xfrm>
          <a:prstGeom prst="rect">
            <a:avLst/>
          </a:prstGeom>
        </p:spPr>
      </p:pic>
      <p:pic>
        <p:nvPicPr>
          <p:cNvPr id="5" name="Picture 2" descr="Open Access (1st and 2nd calls) | Nanouptake">
            <a:extLst>
              <a:ext uri="{FF2B5EF4-FFF2-40B4-BE49-F238E27FC236}">
                <a16:creationId xmlns:a16="http://schemas.microsoft.com/office/drawing/2014/main" id="{2219179F-E5B1-43C6-9475-7AFF4E7AE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25" y="451427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78A530E-C9AF-436A-83BF-525E5F967068}"/>
              </a:ext>
            </a:extLst>
          </p:cNvPr>
          <p:cNvSpPr txBox="1"/>
          <p:nvPr/>
        </p:nvSpPr>
        <p:spPr>
          <a:xfrm>
            <a:off x="3990110" y="4958735"/>
            <a:ext cx="6871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3600" b="1" kern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PLoS Biology 2020; 18: e3000737</a:t>
            </a:r>
          </a:p>
        </p:txBody>
      </p:sp>
    </p:spTree>
    <p:extLst>
      <p:ext uri="{BB962C8B-B14F-4D97-AF65-F5344CB8AC3E}">
        <p14:creationId xmlns:p14="http://schemas.microsoft.com/office/powerpoint/2010/main" val="3050473912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Kantoorthema">
  <a:themeElements>
    <a:clrScheme name="4_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4_Kantoorthem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4_Kantoorthem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02B411E66F3A4ABBEF366B8FB29C28" ma:contentTypeVersion="16" ma:contentTypeDescription="Een nieuw document maken." ma:contentTypeScope="" ma:versionID="3b1a104f525dc2fbbbdecbab5eaf5b7e">
  <xsd:schema xmlns:xsd="http://www.w3.org/2001/XMLSchema" xmlns:xs="http://www.w3.org/2001/XMLSchema" xmlns:p="http://schemas.microsoft.com/office/2006/metadata/properties" xmlns:ns2="7ee67366-d26c-4db6-9c89-4490df4cc208" xmlns:ns3="39c2bc77-3b3b-4422-ac7d-a2effe465088" targetNamespace="http://schemas.microsoft.com/office/2006/metadata/properties" ma:root="true" ma:fieldsID="4ec2ac9c6f85b8aa9fa467076787b1ca" ns2:_="" ns3:_="">
    <xsd:import namespace="7ee67366-d26c-4db6-9c89-4490df4cc208"/>
    <xsd:import namespace="39c2bc77-3b3b-4422-ac7d-a2effe4650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e67366-d26c-4db6-9c89-4490df4cc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f09c8d93-80e9-450b-b33b-c479518883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2bc77-3b3b-4422-ac7d-a2effe46508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a31b6a5-922f-4adf-902c-cb9ede345c99}" ma:internalName="TaxCatchAll" ma:showField="CatchAllData" ma:web="39c2bc77-3b3b-4422-ac7d-a2effe4650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E804A6-2F4D-4910-A153-430D9BE61F3B}"/>
</file>

<file path=customXml/itemProps2.xml><?xml version="1.0" encoding="utf-8"?>
<ds:datastoreItem xmlns:ds="http://schemas.openxmlformats.org/officeDocument/2006/customXml" ds:itemID="{06858282-FEE3-4648-B12E-ADAC75EB2C98}"/>
</file>

<file path=docProps/app.xml><?xml version="1.0" encoding="utf-8"?>
<Properties xmlns="http://schemas.openxmlformats.org/officeDocument/2006/extended-properties" xmlns:vt="http://schemas.openxmlformats.org/officeDocument/2006/docPropsVTypes">
  <TotalTime>4661</TotalTime>
  <Words>1650</Words>
  <Application>Microsoft Office PowerPoint</Application>
  <PresentationFormat>Breedbeeld</PresentationFormat>
  <Paragraphs>168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5</vt:i4>
      </vt:variant>
      <vt:variant>
        <vt:lpstr>Diatitels</vt:lpstr>
      </vt:variant>
      <vt:variant>
        <vt:i4>17</vt:i4>
      </vt:variant>
    </vt:vector>
  </HeadingPairs>
  <TitlesOfParts>
    <vt:vector size="28" baseType="lpstr">
      <vt:lpstr>Arial</vt:lpstr>
      <vt:lpstr>Arial Narrow</vt:lpstr>
      <vt:lpstr>Calibri</vt:lpstr>
      <vt:lpstr>Calibri Light</vt:lpstr>
      <vt:lpstr>Open Sans</vt:lpstr>
      <vt:lpstr>Wingdings</vt:lpstr>
      <vt:lpstr>1_Kantoorthema</vt:lpstr>
      <vt:lpstr>6_Kantoorthema</vt:lpstr>
      <vt:lpstr>8_Kantoorthema</vt:lpstr>
      <vt:lpstr>Office Theme</vt:lpstr>
      <vt:lpstr>7_Kantoorthema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Functioning of moral compass depends on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Lex Bouter</dc:creator>
  <cp:lastModifiedBy>Lex Bouter</cp:lastModifiedBy>
  <cp:revision>152</cp:revision>
  <cp:lastPrinted>2018-12-15T15:13:00Z</cp:lastPrinted>
  <dcterms:created xsi:type="dcterms:W3CDTF">2017-12-02T12:34:41Z</dcterms:created>
  <dcterms:modified xsi:type="dcterms:W3CDTF">2020-11-02T13:30:43Z</dcterms:modified>
</cp:coreProperties>
</file>